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198" r:id="rId3"/>
    <p:sldId id="2199" r:id="rId4"/>
    <p:sldId id="2200" r:id="rId5"/>
    <p:sldId id="2220" r:id="rId6"/>
    <p:sldId id="2204" r:id="rId7"/>
    <p:sldId id="2209" r:id="rId8"/>
    <p:sldId id="2211" r:id="rId9"/>
    <p:sldId id="2210" r:id="rId10"/>
    <p:sldId id="2208" r:id="rId11"/>
    <p:sldId id="2201" r:id="rId12"/>
    <p:sldId id="2202" r:id="rId13"/>
    <p:sldId id="2205" r:id="rId14"/>
    <p:sldId id="2213" r:id="rId15"/>
    <p:sldId id="2203" r:id="rId16"/>
    <p:sldId id="2226" r:id="rId17"/>
    <p:sldId id="2206" r:id="rId18"/>
    <p:sldId id="2214" r:id="rId19"/>
    <p:sldId id="2215" r:id="rId20"/>
    <p:sldId id="2207" r:id="rId21"/>
    <p:sldId id="2216" r:id="rId22"/>
    <p:sldId id="2222" r:id="rId23"/>
    <p:sldId id="2223" r:id="rId24"/>
    <p:sldId id="2217" r:id="rId25"/>
    <p:sldId id="2219" r:id="rId26"/>
    <p:sldId id="2225" r:id="rId27"/>
    <p:sldId id="2227" r:id="rId28"/>
    <p:sldId id="2190" r:id="rId29"/>
    <p:sldId id="2221" r:id="rId30"/>
    <p:sldId id="571"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C221E"/>
    <a:srgbClr val="009999"/>
    <a:srgbClr val="DDFFFF"/>
    <a:srgbClr val="BDFFFF"/>
    <a:srgbClr val="63CF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539" autoAdjust="0"/>
    <p:restoredTop sz="80653" autoAdjust="0"/>
  </p:normalViewPr>
  <p:slideViewPr>
    <p:cSldViewPr snapToGrid="0">
      <p:cViewPr varScale="1">
        <p:scale>
          <a:sx n="66" d="100"/>
          <a:sy n="66" d="100"/>
        </p:scale>
        <p:origin x="1368" y="43"/>
      </p:cViewPr>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1652A3-5EA6-40AA-A561-46C7B8DCFB46}" type="doc">
      <dgm:prSet loTypeId="urn:microsoft.com/office/officeart/2005/8/layout/matrix3" loCatId="matrix" qsTypeId="urn:microsoft.com/office/officeart/2005/8/quickstyle/simple1" qsCatId="simple" csTypeId="urn:microsoft.com/office/officeart/2005/8/colors/accent5_2" csCatId="accent5" phldr="1"/>
      <dgm:spPr/>
      <dgm:t>
        <a:bodyPr/>
        <a:lstStyle/>
        <a:p>
          <a:endParaRPr lang="en-US"/>
        </a:p>
      </dgm:t>
    </dgm:pt>
    <dgm:pt modelId="{2E7F921D-7569-47AB-9905-D4626F313AEE}">
      <dgm:prSet/>
      <dgm:spPr/>
      <dgm:t>
        <a:bodyPr/>
        <a:lstStyle/>
        <a:p>
          <a:r>
            <a:rPr lang="ru-RU" b="1" dirty="0">
              <a:latin typeface="Arial" panose="020B0604020202020204" pitchFamily="34" charset="0"/>
              <a:cs typeface="Arial" panose="020B0604020202020204" pitchFamily="34" charset="0"/>
            </a:rPr>
            <a:t>«</a:t>
          </a:r>
          <a:r>
            <a:rPr lang="kk-KZ" b="1" dirty="0">
              <a:latin typeface="Arial" panose="020B0604020202020204" pitchFamily="34" charset="0"/>
              <a:cs typeface="Arial" panose="020B0604020202020204" pitchFamily="34" charset="0"/>
            </a:rPr>
            <a:t>Руководство по формированию заявки на научно-исследовательские проекты</a:t>
          </a:r>
          <a:r>
            <a:rPr lang="ru-RU" dirty="0"/>
            <a:t>»</a:t>
          </a:r>
          <a:endParaRPr lang="en-US" dirty="0"/>
        </a:p>
      </dgm:t>
    </dgm:pt>
    <dgm:pt modelId="{18CDB6A0-8EF2-474B-927A-13F15B3157DD}" type="parTrans" cxnId="{D0DC6C54-8F55-4FF3-9CB1-C59266E69DC4}">
      <dgm:prSet/>
      <dgm:spPr/>
      <dgm:t>
        <a:bodyPr/>
        <a:lstStyle/>
        <a:p>
          <a:endParaRPr lang="en-US"/>
        </a:p>
      </dgm:t>
    </dgm:pt>
    <dgm:pt modelId="{1AAC6954-4783-4EEB-98B2-AC2D3D5326F4}" type="sibTrans" cxnId="{D0DC6C54-8F55-4FF3-9CB1-C59266E69DC4}">
      <dgm:prSet/>
      <dgm:spPr/>
      <dgm:t>
        <a:bodyPr/>
        <a:lstStyle/>
        <a:p>
          <a:endParaRPr lang="en-US"/>
        </a:p>
      </dgm:t>
    </dgm:pt>
    <dgm:pt modelId="{6A52A9AD-6A61-4AEB-9609-87DA8E35FF15}">
      <dgm:prSet/>
      <dgm:spPr/>
      <dgm:t>
        <a:bodyPr/>
        <a:lstStyle/>
        <a:p>
          <a:r>
            <a:rPr lang="ru-RU" b="1" dirty="0">
              <a:latin typeface="Arial" panose="020B0604020202020204" pitchFamily="34" charset="0"/>
              <a:cs typeface="Arial" panose="020B0604020202020204" pitchFamily="34" charset="0"/>
            </a:rPr>
            <a:t>«</a:t>
          </a:r>
          <a:r>
            <a:rPr lang="kk-KZ" b="1" dirty="0">
              <a:latin typeface="Arial" panose="020B0604020202020204" pitchFamily="34" charset="0"/>
              <a:cs typeface="Arial" panose="020B0604020202020204" pitchFamily="34" charset="0"/>
            </a:rPr>
            <a:t>Руководство по управлению портфелем научных задач</a:t>
          </a:r>
          <a:r>
            <a:rPr lang="ru-RU"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dgm:t>
    </dgm:pt>
    <dgm:pt modelId="{2B4803F3-02FD-4DE2-8F98-8E249E4A32D6}" type="parTrans" cxnId="{0513CD7D-39E3-48F1-9056-625D454EDF10}">
      <dgm:prSet/>
      <dgm:spPr/>
      <dgm:t>
        <a:bodyPr/>
        <a:lstStyle/>
        <a:p>
          <a:endParaRPr lang="en-US"/>
        </a:p>
      </dgm:t>
    </dgm:pt>
    <dgm:pt modelId="{34514028-5B59-42CE-B1DF-B4EE47D87F43}" type="sibTrans" cxnId="{0513CD7D-39E3-48F1-9056-625D454EDF10}">
      <dgm:prSet/>
      <dgm:spPr/>
      <dgm:t>
        <a:bodyPr/>
        <a:lstStyle/>
        <a:p>
          <a:endParaRPr lang="en-US"/>
        </a:p>
      </dgm:t>
    </dgm:pt>
    <dgm:pt modelId="{059A4C06-CD49-4AC0-B0D6-2C784427DAFA}">
      <dgm:prSet/>
      <dgm:spPr/>
      <dgm:t>
        <a:bodyPr/>
        <a:lstStyle/>
        <a:p>
          <a:r>
            <a:rPr lang="ru-RU" b="1" dirty="0">
              <a:latin typeface="Arial" panose="020B0604020202020204" pitchFamily="34" charset="0"/>
              <a:cs typeface="Arial" panose="020B0604020202020204" pitchFamily="34" charset="0"/>
            </a:rPr>
            <a:t>«Р</a:t>
          </a:r>
          <a:r>
            <a:rPr lang="kk-KZ" b="1" dirty="0">
              <a:latin typeface="Arial" panose="020B0604020202020204" pitchFamily="34" charset="0"/>
              <a:cs typeface="Arial" panose="020B0604020202020204" pitchFamily="34" charset="0"/>
            </a:rPr>
            <a:t>уководство по созданию и управлению гибкой командой для научных проектов</a:t>
          </a:r>
          <a:r>
            <a:rPr lang="ru-RU" b="1" dirty="0">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dgm:t>
    </dgm:pt>
    <dgm:pt modelId="{76DA51D3-5F2C-4D95-9755-090698124805}" type="parTrans" cxnId="{02196348-9529-4DEE-A70E-5AA51D65DEA6}">
      <dgm:prSet/>
      <dgm:spPr/>
      <dgm:t>
        <a:bodyPr/>
        <a:lstStyle/>
        <a:p>
          <a:endParaRPr lang="en-US"/>
        </a:p>
      </dgm:t>
    </dgm:pt>
    <dgm:pt modelId="{F06CC639-8B56-4217-BFAF-AC09664189B1}" type="sibTrans" cxnId="{02196348-9529-4DEE-A70E-5AA51D65DEA6}">
      <dgm:prSet/>
      <dgm:spPr/>
      <dgm:t>
        <a:bodyPr/>
        <a:lstStyle/>
        <a:p>
          <a:endParaRPr lang="en-US"/>
        </a:p>
      </dgm:t>
    </dgm:pt>
    <dgm:pt modelId="{AB5C9F11-A20F-421D-A59E-5DD668199C99}">
      <dgm:prSet/>
      <dgm:spPr/>
      <dgm:t>
        <a:bodyPr/>
        <a:lstStyle/>
        <a:p>
          <a:r>
            <a:rPr lang="kk-KZ" b="1" dirty="0">
              <a:latin typeface="Arial" panose="020B0604020202020204" pitchFamily="34" charset="0"/>
              <a:cs typeface="Arial" panose="020B0604020202020204" pitchFamily="34" charset="0"/>
            </a:rPr>
            <a:t>Гайд по взаимодействию с заинтересованными сторонами для коммерциализации</a:t>
          </a:r>
          <a:endParaRPr lang="en-US" b="1" dirty="0">
            <a:latin typeface="Arial" panose="020B0604020202020204" pitchFamily="34" charset="0"/>
            <a:cs typeface="Arial" panose="020B0604020202020204" pitchFamily="34" charset="0"/>
          </a:endParaRPr>
        </a:p>
      </dgm:t>
    </dgm:pt>
    <dgm:pt modelId="{F88D1D2E-1202-4323-9974-3B7A2DE0D06C}" type="parTrans" cxnId="{BFB99E1E-4FA4-43AE-B4AE-9CBE36E1BDF5}">
      <dgm:prSet/>
      <dgm:spPr/>
      <dgm:t>
        <a:bodyPr/>
        <a:lstStyle/>
        <a:p>
          <a:endParaRPr lang="en-US"/>
        </a:p>
      </dgm:t>
    </dgm:pt>
    <dgm:pt modelId="{FF3B726F-5EF8-462F-B48E-A8850496E7FF}" type="sibTrans" cxnId="{BFB99E1E-4FA4-43AE-B4AE-9CBE36E1BDF5}">
      <dgm:prSet/>
      <dgm:spPr/>
      <dgm:t>
        <a:bodyPr/>
        <a:lstStyle/>
        <a:p>
          <a:endParaRPr lang="en-US"/>
        </a:p>
      </dgm:t>
    </dgm:pt>
    <dgm:pt modelId="{A6E31F99-9A3C-4F2F-A176-796BFD04989E}" type="pres">
      <dgm:prSet presAssocID="{F61652A3-5EA6-40AA-A561-46C7B8DCFB46}" presName="matrix" presStyleCnt="0">
        <dgm:presLayoutVars>
          <dgm:chMax val="1"/>
          <dgm:dir/>
          <dgm:resizeHandles val="exact"/>
        </dgm:presLayoutVars>
      </dgm:prSet>
      <dgm:spPr/>
    </dgm:pt>
    <dgm:pt modelId="{ACE2B1DB-EF35-4811-A06C-3EAAA3B8BF2D}" type="pres">
      <dgm:prSet presAssocID="{F61652A3-5EA6-40AA-A561-46C7B8DCFB46}" presName="diamond" presStyleLbl="bgShp" presStyleIdx="0" presStyleCnt="1" custLinFactNeighborX="244" custLinFactNeighborY="-10117"/>
      <dgm:spPr/>
    </dgm:pt>
    <dgm:pt modelId="{15DE6FE3-54EF-440D-B842-EE27D59B0EA8}" type="pres">
      <dgm:prSet presAssocID="{F61652A3-5EA6-40AA-A561-46C7B8DCFB46}" presName="quad1" presStyleLbl="node1" presStyleIdx="0" presStyleCnt="4">
        <dgm:presLayoutVars>
          <dgm:chMax val="0"/>
          <dgm:chPref val="0"/>
          <dgm:bulletEnabled val="1"/>
        </dgm:presLayoutVars>
      </dgm:prSet>
      <dgm:spPr/>
    </dgm:pt>
    <dgm:pt modelId="{B3342E17-5E03-4433-ADFF-AF07D4595451}" type="pres">
      <dgm:prSet presAssocID="{F61652A3-5EA6-40AA-A561-46C7B8DCFB46}" presName="quad2" presStyleLbl="node1" presStyleIdx="1" presStyleCnt="4">
        <dgm:presLayoutVars>
          <dgm:chMax val="0"/>
          <dgm:chPref val="0"/>
          <dgm:bulletEnabled val="1"/>
        </dgm:presLayoutVars>
      </dgm:prSet>
      <dgm:spPr/>
    </dgm:pt>
    <dgm:pt modelId="{2DDA2735-9464-4D76-8A40-1A98E12879AE}" type="pres">
      <dgm:prSet presAssocID="{F61652A3-5EA6-40AA-A561-46C7B8DCFB46}" presName="quad3" presStyleLbl="node1" presStyleIdx="2" presStyleCnt="4">
        <dgm:presLayoutVars>
          <dgm:chMax val="0"/>
          <dgm:chPref val="0"/>
          <dgm:bulletEnabled val="1"/>
        </dgm:presLayoutVars>
      </dgm:prSet>
      <dgm:spPr/>
    </dgm:pt>
    <dgm:pt modelId="{3FE02A56-4E3F-4385-A57A-D1827E9CC327}" type="pres">
      <dgm:prSet presAssocID="{F61652A3-5EA6-40AA-A561-46C7B8DCFB46}" presName="quad4" presStyleLbl="node1" presStyleIdx="3" presStyleCnt="4">
        <dgm:presLayoutVars>
          <dgm:chMax val="0"/>
          <dgm:chPref val="0"/>
          <dgm:bulletEnabled val="1"/>
        </dgm:presLayoutVars>
      </dgm:prSet>
      <dgm:spPr/>
    </dgm:pt>
  </dgm:ptLst>
  <dgm:cxnLst>
    <dgm:cxn modelId="{12A9D302-9042-4455-88AD-A814322F1AF3}" type="presOf" srcId="{059A4C06-CD49-4AC0-B0D6-2C784427DAFA}" destId="{2DDA2735-9464-4D76-8A40-1A98E12879AE}" srcOrd="0" destOrd="0" presId="urn:microsoft.com/office/officeart/2005/8/layout/matrix3"/>
    <dgm:cxn modelId="{BFB99E1E-4FA4-43AE-B4AE-9CBE36E1BDF5}" srcId="{F61652A3-5EA6-40AA-A561-46C7B8DCFB46}" destId="{AB5C9F11-A20F-421D-A59E-5DD668199C99}" srcOrd="3" destOrd="0" parTransId="{F88D1D2E-1202-4323-9974-3B7A2DE0D06C}" sibTransId="{FF3B726F-5EF8-462F-B48E-A8850496E7FF}"/>
    <dgm:cxn modelId="{12EA783F-45C4-4B01-8230-036CBD7CE98A}" type="presOf" srcId="{2E7F921D-7569-47AB-9905-D4626F313AEE}" destId="{15DE6FE3-54EF-440D-B842-EE27D59B0EA8}" srcOrd="0" destOrd="0" presId="urn:microsoft.com/office/officeart/2005/8/layout/matrix3"/>
    <dgm:cxn modelId="{A63E2F68-12F9-4E98-B520-88E44E56E46F}" type="presOf" srcId="{AB5C9F11-A20F-421D-A59E-5DD668199C99}" destId="{3FE02A56-4E3F-4385-A57A-D1827E9CC327}" srcOrd="0" destOrd="0" presId="urn:microsoft.com/office/officeart/2005/8/layout/matrix3"/>
    <dgm:cxn modelId="{02196348-9529-4DEE-A70E-5AA51D65DEA6}" srcId="{F61652A3-5EA6-40AA-A561-46C7B8DCFB46}" destId="{059A4C06-CD49-4AC0-B0D6-2C784427DAFA}" srcOrd="2" destOrd="0" parTransId="{76DA51D3-5F2C-4D95-9755-090698124805}" sibTransId="{F06CC639-8B56-4217-BFAF-AC09664189B1}"/>
    <dgm:cxn modelId="{D0DC6C54-8F55-4FF3-9CB1-C59266E69DC4}" srcId="{F61652A3-5EA6-40AA-A561-46C7B8DCFB46}" destId="{2E7F921D-7569-47AB-9905-D4626F313AEE}" srcOrd="0" destOrd="0" parTransId="{18CDB6A0-8EF2-474B-927A-13F15B3157DD}" sibTransId="{1AAC6954-4783-4EEB-98B2-AC2D3D5326F4}"/>
    <dgm:cxn modelId="{0513CD7D-39E3-48F1-9056-625D454EDF10}" srcId="{F61652A3-5EA6-40AA-A561-46C7B8DCFB46}" destId="{6A52A9AD-6A61-4AEB-9609-87DA8E35FF15}" srcOrd="1" destOrd="0" parTransId="{2B4803F3-02FD-4DE2-8F98-8E249E4A32D6}" sibTransId="{34514028-5B59-42CE-B1DF-B4EE47D87F43}"/>
    <dgm:cxn modelId="{E7377EC5-F320-4FC0-9EDB-9A9618D7D535}" type="presOf" srcId="{F61652A3-5EA6-40AA-A561-46C7B8DCFB46}" destId="{A6E31F99-9A3C-4F2F-A176-796BFD04989E}" srcOrd="0" destOrd="0" presId="urn:microsoft.com/office/officeart/2005/8/layout/matrix3"/>
    <dgm:cxn modelId="{474BD6D1-2913-473E-A1E7-D19BD1E7EA1B}" type="presOf" srcId="{6A52A9AD-6A61-4AEB-9609-87DA8E35FF15}" destId="{B3342E17-5E03-4433-ADFF-AF07D4595451}" srcOrd="0" destOrd="0" presId="urn:microsoft.com/office/officeart/2005/8/layout/matrix3"/>
    <dgm:cxn modelId="{EF96CA60-8FBC-4A51-9AC1-6794270C59B5}" type="presParOf" srcId="{A6E31F99-9A3C-4F2F-A176-796BFD04989E}" destId="{ACE2B1DB-EF35-4811-A06C-3EAAA3B8BF2D}" srcOrd="0" destOrd="0" presId="urn:microsoft.com/office/officeart/2005/8/layout/matrix3"/>
    <dgm:cxn modelId="{8A0B44F9-23C1-49AC-87A7-69927B982B9E}" type="presParOf" srcId="{A6E31F99-9A3C-4F2F-A176-796BFD04989E}" destId="{15DE6FE3-54EF-440D-B842-EE27D59B0EA8}" srcOrd="1" destOrd="0" presId="urn:microsoft.com/office/officeart/2005/8/layout/matrix3"/>
    <dgm:cxn modelId="{CBC751A3-FE41-4E04-91B8-08DB01ACE823}" type="presParOf" srcId="{A6E31F99-9A3C-4F2F-A176-796BFD04989E}" destId="{B3342E17-5E03-4433-ADFF-AF07D4595451}" srcOrd="2" destOrd="0" presId="urn:microsoft.com/office/officeart/2005/8/layout/matrix3"/>
    <dgm:cxn modelId="{E6F141BB-49AB-4C78-BCFB-2AADE84CB56D}" type="presParOf" srcId="{A6E31F99-9A3C-4F2F-A176-796BFD04989E}" destId="{2DDA2735-9464-4D76-8A40-1A98E12879AE}" srcOrd="3" destOrd="0" presId="urn:microsoft.com/office/officeart/2005/8/layout/matrix3"/>
    <dgm:cxn modelId="{EB57A148-7990-456D-BD46-B63D8A51245D}" type="presParOf" srcId="{A6E31F99-9A3C-4F2F-A176-796BFD04989E}" destId="{3FE02A56-4E3F-4385-A57A-D1827E9CC32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E2B1DB-EF35-4811-A06C-3EAAA3B8BF2D}">
      <dsp:nvSpPr>
        <dsp:cNvPr id="0" name=""/>
        <dsp:cNvSpPr/>
      </dsp:nvSpPr>
      <dsp:spPr>
        <a:xfrm>
          <a:off x="765985" y="0"/>
          <a:ext cx="2802922" cy="2802922"/>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DE6FE3-54EF-440D-B842-EE27D59B0EA8}">
      <dsp:nvSpPr>
        <dsp:cNvPr id="0" name=""/>
        <dsp:cNvSpPr/>
      </dsp:nvSpPr>
      <dsp:spPr>
        <a:xfrm>
          <a:off x="1025424" y="266277"/>
          <a:ext cx="1093139" cy="10931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ru-RU" sz="700" b="1" kern="1200" dirty="0">
              <a:latin typeface="Arial" panose="020B0604020202020204" pitchFamily="34" charset="0"/>
              <a:cs typeface="Arial" panose="020B0604020202020204" pitchFamily="34" charset="0"/>
            </a:rPr>
            <a:t>«</a:t>
          </a:r>
          <a:r>
            <a:rPr lang="kk-KZ" sz="700" b="1" kern="1200" dirty="0">
              <a:latin typeface="Arial" panose="020B0604020202020204" pitchFamily="34" charset="0"/>
              <a:cs typeface="Arial" panose="020B0604020202020204" pitchFamily="34" charset="0"/>
            </a:rPr>
            <a:t>Руководство по формированию заявки на научно-исследовательские проекты</a:t>
          </a:r>
          <a:r>
            <a:rPr lang="ru-RU" sz="700" kern="1200" dirty="0"/>
            <a:t>»</a:t>
          </a:r>
          <a:endParaRPr lang="en-US" sz="700" kern="1200" dirty="0"/>
        </a:p>
      </dsp:txBody>
      <dsp:txXfrm>
        <a:off x="1078787" y="319640"/>
        <a:ext cx="986413" cy="986413"/>
      </dsp:txXfrm>
    </dsp:sp>
    <dsp:sp modelId="{B3342E17-5E03-4433-ADFF-AF07D4595451}">
      <dsp:nvSpPr>
        <dsp:cNvPr id="0" name=""/>
        <dsp:cNvSpPr/>
      </dsp:nvSpPr>
      <dsp:spPr>
        <a:xfrm>
          <a:off x="2202651" y="266277"/>
          <a:ext cx="1093139" cy="10931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ru-RU" sz="700" b="1" kern="1200" dirty="0">
              <a:latin typeface="Arial" panose="020B0604020202020204" pitchFamily="34" charset="0"/>
              <a:cs typeface="Arial" panose="020B0604020202020204" pitchFamily="34" charset="0"/>
            </a:rPr>
            <a:t>«</a:t>
          </a:r>
          <a:r>
            <a:rPr lang="kk-KZ" sz="700" b="1" kern="1200" dirty="0">
              <a:latin typeface="Arial" panose="020B0604020202020204" pitchFamily="34" charset="0"/>
              <a:cs typeface="Arial" panose="020B0604020202020204" pitchFamily="34" charset="0"/>
            </a:rPr>
            <a:t>Руководство по управлению портфелем научных задач</a:t>
          </a:r>
          <a:r>
            <a:rPr lang="ru-RU" sz="700" b="1" kern="1200" dirty="0">
              <a:latin typeface="Arial" panose="020B0604020202020204" pitchFamily="34" charset="0"/>
              <a:cs typeface="Arial" panose="020B0604020202020204" pitchFamily="34" charset="0"/>
            </a:rPr>
            <a:t>» </a:t>
          </a:r>
          <a:endParaRPr lang="en-US" sz="700" b="1" kern="1200" dirty="0">
            <a:latin typeface="Arial" panose="020B0604020202020204" pitchFamily="34" charset="0"/>
            <a:cs typeface="Arial" panose="020B0604020202020204" pitchFamily="34" charset="0"/>
          </a:endParaRPr>
        </a:p>
      </dsp:txBody>
      <dsp:txXfrm>
        <a:off x="2256014" y="319640"/>
        <a:ext cx="986413" cy="986413"/>
      </dsp:txXfrm>
    </dsp:sp>
    <dsp:sp modelId="{2DDA2735-9464-4D76-8A40-1A98E12879AE}">
      <dsp:nvSpPr>
        <dsp:cNvPr id="0" name=""/>
        <dsp:cNvSpPr/>
      </dsp:nvSpPr>
      <dsp:spPr>
        <a:xfrm>
          <a:off x="1025424" y="1443504"/>
          <a:ext cx="1093139" cy="10931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ru-RU" sz="700" b="1" kern="1200" dirty="0">
              <a:latin typeface="Arial" panose="020B0604020202020204" pitchFamily="34" charset="0"/>
              <a:cs typeface="Arial" panose="020B0604020202020204" pitchFamily="34" charset="0"/>
            </a:rPr>
            <a:t>«Р</a:t>
          </a:r>
          <a:r>
            <a:rPr lang="kk-KZ" sz="700" b="1" kern="1200" dirty="0">
              <a:latin typeface="Arial" panose="020B0604020202020204" pitchFamily="34" charset="0"/>
              <a:cs typeface="Arial" panose="020B0604020202020204" pitchFamily="34" charset="0"/>
            </a:rPr>
            <a:t>уководство по созданию и управлению гибкой командой для научных проектов</a:t>
          </a:r>
          <a:r>
            <a:rPr lang="ru-RU" sz="700" b="1" kern="1200" dirty="0">
              <a:latin typeface="Arial" panose="020B0604020202020204" pitchFamily="34" charset="0"/>
              <a:cs typeface="Arial" panose="020B0604020202020204" pitchFamily="34" charset="0"/>
            </a:rPr>
            <a:t>» </a:t>
          </a:r>
          <a:endParaRPr lang="en-US" sz="700" b="1" kern="1200" dirty="0">
            <a:latin typeface="Arial" panose="020B0604020202020204" pitchFamily="34" charset="0"/>
            <a:cs typeface="Arial" panose="020B0604020202020204" pitchFamily="34" charset="0"/>
          </a:endParaRPr>
        </a:p>
      </dsp:txBody>
      <dsp:txXfrm>
        <a:off x="1078787" y="1496867"/>
        <a:ext cx="986413" cy="986413"/>
      </dsp:txXfrm>
    </dsp:sp>
    <dsp:sp modelId="{3FE02A56-4E3F-4385-A57A-D1827E9CC327}">
      <dsp:nvSpPr>
        <dsp:cNvPr id="0" name=""/>
        <dsp:cNvSpPr/>
      </dsp:nvSpPr>
      <dsp:spPr>
        <a:xfrm>
          <a:off x="2202651" y="1443504"/>
          <a:ext cx="1093139" cy="109313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311150">
            <a:lnSpc>
              <a:spcPct val="90000"/>
            </a:lnSpc>
            <a:spcBef>
              <a:spcPct val="0"/>
            </a:spcBef>
            <a:spcAft>
              <a:spcPct val="35000"/>
            </a:spcAft>
            <a:buNone/>
          </a:pPr>
          <a:r>
            <a:rPr lang="kk-KZ" sz="700" b="1" kern="1200" dirty="0">
              <a:latin typeface="Arial" panose="020B0604020202020204" pitchFamily="34" charset="0"/>
              <a:cs typeface="Arial" panose="020B0604020202020204" pitchFamily="34" charset="0"/>
            </a:rPr>
            <a:t>Гайд по взаимодействию с заинтересованными сторонами для коммерциализации</a:t>
          </a:r>
          <a:endParaRPr lang="en-US" sz="700" b="1" kern="1200" dirty="0">
            <a:latin typeface="Arial" panose="020B0604020202020204" pitchFamily="34" charset="0"/>
            <a:cs typeface="Arial" panose="020B0604020202020204" pitchFamily="34" charset="0"/>
          </a:endParaRPr>
        </a:p>
      </dsp:txBody>
      <dsp:txXfrm>
        <a:off x="2256014" y="1496867"/>
        <a:ext cx="986413" cy="986413"/>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B225BB-E043-4B94-85A3-3236F72E5F83}" type="datetimeFigureOut">
              <a:rPr lang="ru-RU" smtClean="0"/>
              <a:t>29.04.2026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1FB1E-26D0-48A8-B915-1C2845F533D3}" type="slidenum">
              <a:rPr lang="ru-RU" smtClean="0"/>
              <a:t>‹#›</a:t>
            </a:fld>
            <a:endParaRPr lang="ru-RU"/>
          </a:p>
        </p:txBody>
      </p:sp>
    </p:spTree>
    <p:extLst>
      <p:ext uri="{BB962C8B-B14F-4D97-AF65-F5344CB8AC3E}">
        <p14:creationId xmlns:p14="http://schemas.microsoft.com/office/powerpoint/2010/main" val="50177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0C1FB1E-26D0-48A8-B915-1C2845F533D3}" type="slidenum">
              <a:rPr lang="ru-RU" smtClean="0"/>
              <a:t>7</a:t>
            </a:fld>
            <a:endParaRPr lang="ru-RU"/>
          </a:p>
        </p:txBody>
      </p:sp>
    </p:spTree>
    <p:extLst>
      <p:ext uri="{BB962C8B-B14F-4D97-AF65-F5344CB8AC3E}">
        <p14:creationId xmlns:p14="http://schemas.microsoft.com/office/powerpoint/2010/main" val="441327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50C1FB1E-26D0-48A8-B915-1C2845F533D3}" type="slidenum">
              <a:rPr lang="ru-RU" smtClean="0"/>
              <a:t>11</a:t>
            </a:fld>
            <a:endParaRPr lang="ru-RU"/>
          </a:p>
        </p:txBody>
      </p:sp>
    </p:spTree>
    <p:extLst>
      <p:ext uri="{BB962C8B-B14F-4D97-AF65-F5344CB8AC3E}">
        <p14:creationId xmlns:p14="http://schemas.microsoft.com/office/powerpoint/2010/main" val="133681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F2FA814-9AEF-488D-B576-5B918394915B}"/>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B20BB7C-26CC-46DE-B29A-222DDB28CA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FBA739CF-E145-4474-A3D4-2BBB1EE073B7}"/>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5" name="Нижний колонтитул 4">
            <a:extLst>
              <a:ext uri="{FF2B5EF4-FFF2-40B4-BE49-F238E27FC236}">
                <a16:creationId xmlns:a16="http://schemas.microsoft.com/office/drawing/2014/main" id="{51EEE9AD-A9BB-4E88-967C-1E4A64728E28}"/>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A09681C-72BD-45A0-A2E7-2D23282B4904}"/>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09375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BC8B8E-FBCD-4439-A374-DDAA9FABCAA8}"/>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3FF74FBD-4862-4084-AED0-C42AB355ADAC}"/>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837960A-DA7A-48AF-AF80-0C7589CA5204}"/>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5" name="Нижний колонтитул 4">
            <a:extLst>
              <a:ext uri="{FF2B5EF4-FFF2-40B4-BE49-F238E27FC236}">
                <a16:creationId xmlns:a16="http://schemas.microsoft.com/office/drawing/2014/main" id="{AB013FAC-B1C3-4891-9E8B-FEDC9835E2D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815DFE30-5B18-4DD3-97BC-05F49AAD9F9C}"/>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550233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2E969CD-1418-4830-B1BA-2471D6D21179}"/>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B926F6A-93EF-42BD-A5B1-24917FE0A0F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8FC89575-4315-4D34-94A0-33E60659EC60}"/>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5" name="Нижний колонтитул 4">
            <a:extLst>
              <a:ext uri="{FF2B5EF4-FFF2-40B4-BE49-F238E27FC236}">
                <a16:creationId xmlns:a16="http://schemas.microsoft.com/office/drawing/2014/main" id="{C4973B5F-8A1E-4C39-A793-A95E1FCA4C7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663A432-5238-4CDB-B0D4-BD4D8A675B34}"/>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728880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92CBF7-76F1-42E7-AEEC-C455D28A0583}"/>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48C0345D-FB28-4837-9044-F198C6E4C4C0}"/>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546707D0-4346-4E22-B0AD-F1FE9DFB7922}"/>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5" name="Нижний колонтитул 4">
            <a:extLst>
              <a:ext uri="{FF2B5EF4-FFF2-40B4-BE49-F238E27FC236}">
                <a16:creationId xmlns:a16="http://schemas.microsoft.com/office/drawing/2014/main" id="{EEB074E9-FD36-4DE6-8DB4-AD078020046D}"/>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EC78BF2-1A63-4F61-B56A-0C952ADFE8D3}"/>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42189507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667A88A-8202-4ED4-9408-A42AD6AAB230}"/>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C55BA1AF-5B93-4AFF-BE86-040386A6CF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24EC3594-20D2-433A-AF73-0FE7446A672D}"/>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5" name="Нижний колонтитул 4">
            <a:extLst>
              <a:ext uri="{FF2B5EF4-FFF2-40B4-BE49-F238E27FC236}">
                <a16:creationId xmlns:a16="http://schemas.microsoft.com/office/drawing/2014/main" id="{0E95904C-A4BF-4C6B-A719-F943EB86759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6818925-4677-43A4-921B-CC3C4F54F5FE}"/>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345314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764248-4DDB-4BCE-8D2A-920F6EB9DA3B}"/>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37AACD32-0C43-403D-A71B-7B382A60191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C2A13282-C2FB-430C-82BD-4A76AC1F13DD}"/>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0C1740BC-D505-4C92-9522-2EE362D553F3}"/>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6" name="Нижний колонтитул 5">
            <a:extLst>
              <a:ext uri="{FF2B5EF4-FFF2-40B4-BE49-F238E27FC236}">
                <a16:creationId xmlns:a16="http://schemas.microsoft.com/office/drawing/2014/main" id="{79FCA6E1-36AA-4257-9710-1E99166B23D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1835AB4-5B1F-4638-8D9F-F1C38D5F3ED8}"/>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27596991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F4867E-D764-4E70-9214-29F3A22AB7E6}"/>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90C391DA-4171-4FA7-84DB-65C3A0A5975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EE5F0C00-0F19-433D-BA65-2CAE823164E0}"/>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F65BBF78-9A3B-40DD-87EC-FF4C3094DC4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C17C11DD-BFFE-4028-ADA8-5B1229CA99B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C88376AB-1EB3-4312-9D9E-7396F93252FE}"/>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8" name="Нижний колонтитул 7">
            <a:extLst>
              <a:ext uri="{FF2B5EF4-FFF2-40B4-BE49-F238E27FC236}">
                <a16:creationId xmlns:a16="http://schemas.microsoft.com/office/drawing/2014/main" id="{F548C4B0-4405-410D-BD7B-9D01A0BD0FF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B1ABAD5C-44CD-40A4-BE08-4F947E581513}"/>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784168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A7914A4-A7BB-444E-B259-77318548D7BC}"/>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086CA26C-1065-40A9-90B4-5398C44B6DE0}"/>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4" name="Нижний колонтитул 3">
            <a:extLst>
              <a:ext uri="{FF2B5EF4-FFF2-40B4-BE49-F238E27FC236}">
                <a16:creationId xmlns:a16="http://schemas.microsoft.com/office/drawing/2014/main" id="{69590EB2-1439-477F-8084-F9956AD99EC9}"/>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A2ED11D9-DB4D-43C8-8972-4EFAA21D3110}"/>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37272710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A72A6C5-4427-4810-8A0E-5AE57F39D7F4}"/>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3" name="Нижний колонтитул 2">
            <a:extLst>
              <a:ext uri="{FF2B5EF4-FFF2-40B4-BE49-F238E27FC236}">
                <a16:creationId xmlns:a16="http://schemas.microsoft.com/office/drawing/2014/main" id="{0254F337-96B7-4EE5-9323-3DDD48F0028B}"/>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C77DCA4-A893-45FE-9363-F9DDD529A210}"/>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822643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9538ECB-375B-45D3-9B1A-B0B2064C104E}"/>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BCE4050-A08A-4B36-B24C-45FD5D3416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14014C3F-7AFB-41E9-B0F7-2DDB12F449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98C2040-C457-46BD-8251-A1F137886CA6}"/>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6" name="Нижний колонтитул 5">
            <a:extLst>
              <a:ext uri="{FF2B5EF4-FFF2-40B4-BE49-F238E27FC236}">
                <a16:creationId xmlns:a16="http://schemas.microsoft.com/office/drawing/2014/main" id="{21BA3F0D-BFC3-490C-904D-C469EB2B23B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F1006C38-B6AD-458D-870B-B91063E82063}"/>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13544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47E54B4-B583-4CE7-95C8-CC1E7CA64893}"/>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CB3B78E5-834F-42B4-8C6E-70582D95FE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22568797-2FA2-4CB4-87CB-C2228BE52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A2099405-795A-492A-A1C3-C4BDD896B957}"/>
              </a:ext>
            </a:extLst>
          </p:cNvPr>
          <p:cNvSpPr>
            <a:spLocks noGrp="1"/>
          </p:cNvSpPr>
          <p:nvPr>
            <p:ph type="dt" sz="half" idx="10"/>
          </p:nvPr>
        </p:nvSpPr>
        <p:spPr/>
        <p:txBody>
          <a:bodyPr/>
          <a:lstStyle/>
          <a:p>
            <a:fld id="{BD251513-1710-45BD-BFB3-E52EE5339BCE}" type="datetimeFigureOut">
              <a:rPr lang="ru-RU" smtClean="0"/>
              <a:t>29.04.2026</a:t>
            </a:fld>
            <a:endParaRPr lang="ru-RU"/>
          </a:p>
        </p:txBody>
      </p:sp>
      <p:sp>
        <p:nvSpPr>
          <p:cNvPr id="6" name="Нижний колонтитул 5">
            <a:extLst>
              <a:ext uri="{FF2B5EF4-FFF2-40B4-BE49-F238E27FC236}">
                <a16:creationId xmlns:a16="http://schemas.microsoft.com/office/drawing/2014/main" id="{51D91AF6-6AAD-4F69-99B6-8AC2FA82360A}"/>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629C1FC4-3CE1-4BF4-AF9F-1EDCD3180348}"/>
              </a:ext>
            </a:extLst>
          </p:cNvPr>
          <p:cNvSpPr>
            <a:spLocks noGrp="1"/>
          </p:cNvSpPr>
          <p:nvPr>
            <p:ph type="sldNum" sz="quarter" idx="12"/>
          </p:nvPr>
        </p:nvSpPr>
        <p:spPr/>
        <p:txBody>
          <a:bodyPr/>
          <a:lstStyle/>
          <a:p>
            <a:fld id="{CD500B34-1A6A-4122-B3F0-F1F7E732D21E}" type="slidenum">
              <a:rPr lang="ru-RU" smtClean="0"/>
              <a:t>‹#›</a:t>
            </a:fld>
            <a:endParaRPr lang="ru-RU"/>
          </a:p>
        </p:txBody>
      </p:sp>
    </p:spTree>
    <p:extLst>
      <p:ext uri="{BB962C8B-B14F-4D97-AF65-F5344CB8AC3E}">
        <p14:creationId xmlns:p14="http://schemas.microsoft.com/office/powerpoint/2010/main" val="2273504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467FF7-1879-4E29-B3C8-7D866F9CE6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B11DAEDF-A74F-4994-8B50-C81EECA80C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20D7D2D-6217-4ECE-9119-6DAC2C71B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251513-1710-45BD-BFB3-E52EE5339BCE}" type="datetimeFigureOut">
              <a:rPr lang="ru-RU" smtClean="0"/>
              <a:t>29.04.2026</a:t>
            </a:fld>
            <a:endParaRPr lang="ru-RU"/>
          </a:p>
        </p:txBody>
      </p:sp>
      <p:sp>
        <p:nvSpPr>
          <p:cNvPr id="5" name="Нижний колонтитул 4">
            <a:extLst>
              <a:ext uri="{FF2B5EF4-FFF2-40B4-BE49-F238E27FC236}">
                <a16:creationId xmlns:a16="http://schemas.microsoft.com/office/drawing/2014/main" id="{C8E18B01-0FFF-4D7E-B8B8-7C2384306C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BA98A92F-9BD2-4D98-99C0-B2D8E5535A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00B34-1A6A-4122-B3F0-F1F7E732D21E}" type="slidenum">
              <a:rPr lang="ru-RU" smtClean="0"/>
              <a:t>‹#›</a:t>
            </a:fld>
            <a:endParaRPr lang="ru-RU"/>
          </a:p>
        </p:txBody>
      </p:sp>
    </p:spTree>
    <p:extLst>
      <p:ext uri="{BB962C8B-B14F-4D97-AF65-F5344CB8AC3E}">
        <p14:creationId xmlns:p14="http://schemas.microsoft.com/office/powerpoint/2010/main" val="572079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6.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a:extLst>
              <a:ext uri="{FF2B5EF4-FFF2-40B4-BE49-F238E27FC236}">
                <a16:creationId xmlns:a16="http://schemas.microsoft.com/office/drawing/2014/main" id="{0F86C75B-BBF2-4A1B-BDC6-3D1E03F32451}"/>
              </a:ext>
            </a:extLst>
          </p:cNvPr>
          <p:cNvSpPr>
            <a:spLocks noGrp="1"/>
          </p:cNvSpPr>
          <p:nvPr>
            <p:ph type="ctrTitle"/>
          </p:nvPr>
        </p:nvSpPr>
        <p:spPr>
          <a:xfrm>
            <a:off x="351321" y="1647459"/>
            <a:ext cx="11397333" cy="3179696"/>
          </a:xfrm>
          <a:solidFill>
            <a:srgbClr val="009999"/>
          </a:solidFill>
        </p:spPr>
        <p:txBody>
          <a:bodyPr anchor="ctr">
            <a:noAutofit/>
          </a:bodyPr>
          <a:lstStyle/>
          <a:p>
            <a:r>
              <a:rPr kumimoji="0" lang="ru-RU" sz="36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Научные школы </a:t>
            </a:r>
            <a:br>
              <a:rPr kumimoji="0" lang="ru-RU" sz="36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br>
            <a:r>
              <a:rPr kumimoji="0" lang="ru-RU" sz="36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t>как триггер устойчивого развития науки, образования, экономики и общества</a:t>
            </a:r>
            <a:br>
              <a:rPr kumimoji="0" lang="en-US" sz="3600" b="1"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rPr>
            </a:br>
            <a:endParaRPr lang="ru-RU" sz="36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8398EEE1-81D7-40FA-85C1-4D52FD413A1E}"/>
              </a:ext>
            </a:extLst>
          </p:cNvPr>
          <p:cNvSpPr txBox="1"/>
          <p:nvPr/>
        </p:nvSpPr>
        <p:spPr>
          <a:xfrm>
            <a:off x="5741607" y="5361981"/>
            <a:ext cx="6254684" cy="92333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rPr>
              <a:t>Цеховой А.Ф.</a:t>
            </a:r>
            <a:endParaRPr kumimoji="0" lang="en-US"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rPr>
              <a:t>д.т.н., профессор</a:t>
            </a:r>
            <a:r>
              <a:rPr kumimoji="0" lang="en-US"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rPr>
              <a:t> </a:t>
            </a:r>
            <a:r>
              <a:rPr kumimoji="0" lang="ru-RU" sz="1800" b="1" i="0" u="none" strike="noStrike" kern="1200" cap="none" spc="0" normalizeH="0" baseline="0" noProof="0" dirty="0" err="1">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rPr>
              <a:t>КазНИТУ</a:t>
            </a:r>
            <a:r>
              <a:rPr kumimoji="0" lang="ru-RU"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ru-RU"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rPr>
              <a:t>Генеральный директор МАИН</a:t>
            </a:r>
            <a:r>
              <a:rPr lang="ru-RU" b="1" dirty="0">
                <a:solidFill>
                  <a:srgbClr val="009999"/>
                </a:solidFill>
                <a:latin typeface="Yu Gothic UI" panose="020B0500000000000000" pitchFamily="34" charset="-128"/>
                <a:ea typeface="Yu Gothic UI" panose="020B0500000000000000" pitchFamily="34" charset="-128"/>
                <a:cs typeface="Times New Roman" panose="02020603050405020304" pitchFamily="18" charset="0"/>
              </a:rPr>
              <a:t>, </a:t>
            </a:r>
            <a:r>
              <a:rPr kumimoji="0" lang="ru-RU"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rPr>
              <a:t>Президент СПМ РК</a:t>
            </a:r>
            <a:r>
              <a:rPr lang="ru-RU" b="1" dirty="0">
                <a:solidFill>
                  <a:srgbClr val="009999"/>
                </a:solidFill>
                <a:latin typeface="Yu Gothic UI" panose="020B0500000000000000" pitchFamily="34" charset="-128"/>
                <a:ea typeface="Yu Gothic UI" panose="020B0500000000000000" pitchFamily="34" charset="-128"/>
                <a:cs typeface="Times New Roman" panose="02020603050405020304" pitchFamily="18" charset="0"/>
              </a:rPr>
              <a:t>.</a:t>
            </a:r>
            <a:endParaRPr kumimoji="0" lang="en-US" sz="1800" b="1" i="0" u="none" strike="noStrike" kern="1200" cap="none" spc="0" normalizeH="0" baseline="0" noProof="0" dirty="0">
              <a:ln>
                <a:noFill/>
              </a:ln>
              <a:solidFill>
                <a:srgbClr val="009999"/>
              </a:solidFill>
              <a:effectLst/>
              <a:uLnTx/>
              <a:uFillTx/>
              <a:latin typeface="Yu Gothic UI" panose="020B0500000000000000" pitchFamily="34" charset="-128"/>
              <a:ea typeface="Yu Gothic UI" panose="020B0500000000000000" pitchFamily="34" charset="-128"/>
              <a:cs typeface="Times New Roman" panose="02020603050405020304" pitchFamily="18" charset="0"/>
            </a:endParaRPr>
          </a:p>
        </p:txBody>
      </p:sp>
      <p:pic>
        <p:nvPicPr>
          <p:cNvPr id="8" name="Рисунок 7">
            <a:extLst>
              <a:ext uri="{FF2B5EF4-FFF2-40B4-BE49-F238E27FC236}">
                <a16:creationId xmlns:a16="http://schemas.microsoft.com/office/drawing/2014/main" id="{9BAD69C6-F3DE-4147-822A-5910B11BA8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27" y="422816"/>
            <a:ext cx="2195995" cy="768601"/>
          </a:xfrm>
          <a:prstGeom prst="rect">
            <a:avLst/>
          </a:prstGeom>
        </p:spPr>
      </p:pic>
      <p:pic>
        <p:nvPicPr>
          <p:cNvPr id="9" name="image1.png">
            <a:extLst>
              <a:ext uri="{FF2B5EF4-FFF2-40B4-BE49-F238E27FC236}">
                <a16:creationId xmlns:a16="http://schemas.microsoft.com/office/drawing/2014/main" id="{FC971D2A-BEE5-4A2D-BD5B-89C4A697EC81}"/>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0269945" y="116536"/>
            <a:ext cx="1478709" cy="1381162"/>
          </a:xfrm>
          <a:prstGeom prst="rect">
            <a:avLst/>
          </a:prstGeom>
          <a:ln/>
        </p:spPr>
      </p:pic>
      <p:pic>
        <p:nvPicPr>
          <p:cNvPr id="10" name="Рисунок 9">
            <a:extLst>
              <a:ext uri="{FF2B5EF4-FFF2-40B4-BE49-F238E27FC236}">
                <a16:creationId xmlns:a16="http://schemas.microsoft.com/office/drawing/2014/main" id="{0431C70E-521E-49BB-A5D8-2B4559337A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116" y="361645"/>
            <a:ext cx="2053767" cy="826368"/>
          </a:xfrm>
          <a:prstGeom prst="rect">
            <a:avLst/>
          </a:prstGeom>
        </p:spPr>
      </p:pic>
    </p:spTree>
    <p:extLst>
      <p:ext uri="{BB962C8B-B14F-4D97-AF65-F5344CB8AC3E}">
        <p14:creationId xmlns:p14="http://schemas.microsoft.com/office/powerpoint/2010/main" val="13738268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10</a:t>
            </a:fld>
            <a:endParaRPr lang="ru-RU" sz="1800" b="1" dirty="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83234870-32D3-4539-B8A5-8D188120E59D}"/>
              </a:ext>
            </a:extLst>
          </p:cNvPr>
          <p:cNvSpPr txBox="1"/>
          <p:nvPr/>
        </p:nvSpPr>
        <p:spPr>
          <a:xfrm>
            <a:off x="145639" y="1510229"/>
            <a:ext cx="10868919" cy="830997"/>
          </a:xfrm>
          <a:prstGeom prst="rect">
            <a:avLst/>
          </a:prstGeom>
          <a:noFill/>
        </p:spPr>
        <p:txBody>
          <a:bodyPr wrap="square" rtlCol="0">
            <a:spAutoFit/>
          </a:bodyPr>
          <a:lstStyle/>
          <a:p>
            <a:pPr algn="ctr"/>
            <a:r>
              <a:rPr lang="ru-RU" sz="2400" b="1" dirty="0">
                <a:solidFill>
                  <a:srgbClr val="C00000"/>
                </a:solidFill>
                <a:latin typeface="Arial" panose="020B0604020202020204" pitchFamily="34" charset="0"/>
                <a:cs typeface="Arial" panose="020B0604020202020204" pitchFamily="34" charset="0"/>
              </a:rPr>
              <a:t>Мир давно понял: университеты создают не только дипломы. </a:t>
            </a:r>
          </a:p>
          <a:p>
            <a:pPr algn="ctr"/>
            <a:r>
              <a:rPr lang="ru-RU" sz="2400" b="1" dirty="0">
                <a:solidFill>
                  <a:srgbClr val="C00000"/>
                </a:solidFill>
                <a:latin typeface="Arial" panose="020B0604020202020204" pitchFamily="34" charset="0"/>
                <a:cs typeface="Arial" panose="020B0604020202020204" pitchFamily="34" charset="0"/>
              </a:rPr>
              <a:t>Они создают будущие отрасли через научные школы.</a:t>
            </a:r>
            <a:endParaRPr lang="ru-RU" sz="2000" b="1" dirty="0">
              <a:solidFill>
                <a:srgbClr val="C00000"/>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F36498E-61B9-4AD0-A8D5-CD0ADF7EBF5B}"/>
              </a:ext>
            </a:extLst>
          </p:cNvPr>
          <p:cNvSpPr txBox="1"/>
          <p:nvPr/>
        </p:nvSpPr>
        <p:spPr>
          <a:xfrm>
            <a:off x="291941" y="2555468"/>
            <a:ext cx="6015512" cy="2308324"/>
          </a:xfrm>
          <a:prstGeom prst="rect">
            <a:avLst/>
          </a:prstGeom>
          <a:noFill/>
        </p:spPr>
        <p:txBody>
          <a:bodyPr wrap="square" rtlCol="0">
            <a:spAutoFit/>
          </a:bodyPr>
          <a:lstStyle/>
          <a:p>
            <a:r>
              <a:rPr lang="ru-RU" b="1" dirty="0">
                <a:solidFill>
                  <a:srgbClr val="C00000"/>
                </a:solidFill>
                <a:latin typeface="Arial" panose="020B0604020202020204" pitchFamily="34" charset="0"/>
                <a:cs typeface="Arial" panose="020B0604020202020204" pitchFamily="34" charset="0"/>
              </a:rPr>
              <a:t>США</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Кремниевая долина выросла вокруг научных школ </a:t>
            </a:r>
            <a:r>
              <a:rPr lang="en-US" b="1" dirty="0">
                <a:latin typeface="Arial" panose="020B0604020202020204" pitchFamily="34" charset="0"/>
                <a:cs typeface="Arial" panose="020B0604020202020204" pitchFamily="34" charset="0"/>
              </a:rPr>
              <a:t>Stanford University </a:t>
            </a:r>
            <a:r>
              <a:rPr lang="ru-RU" b="1" dirty="0">
                <a:latin typeface="Arial" panose="020B0604020202020204" pitchFamily="34" charset="0"/>
                <a:cs typeface="Arial" panose="020B0604020202020204" pitchFamily="34" charset="0"/>
              </a:rPr>
              <a:t>и </a:t>
            </a:r>
            <a:r>
              <a:rPr lang="en-US" b="1" dirty="0">
                <a:latin typeface="Arial" panose="020B0604020202020204" pitchFamily="34" charset="0"/>
                <a:cs typeface="Arial" panose="020B0604020202020204" pitchFamily="34" charset="0"/>
              </a:rPr>
              <a:t>University of California</a:t>
            </a:r>
            <a:endParaRPr lang="ru-RU" b="1"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университетские лаборатории + предпринимательская среда = (появились) </a:t>
            </a:r>
            <a:r>
              <a:rPr lang="en-US" dirty="0">
                <a:latin typeface="Arial" panose="020B0604020202020204" pitchFamily="34" charset="0"/>
                <a:cs typeface="Arial" panose="020B0604020202020204" pitchFamily="34" charset="0"/>
              </a:rPr>
              <a:t>Google, Intel, NVIDIA</a:t>
            </a:r>
            <a:endParaRPr lang="ru-RU" dirty="0">
              <a:latin typeface="Arial" panose="020B0604020202020204" pitchFamily="34" charset="0"/>
              <a:cs typeface="Arial" panose="020B0604020202020204" pitchFamily="34" charset="0"/>
            </a:endParaRPr>
          </a:p>
          <a:p>
            <a:pPr algn="ctr"/>
            <a:r>
              <a:rPr lang="ru-RU" b="1" dirty="0">
                <a:latin typeface="Arial" panose="020B0604020202020204" pitchFamily="34" charset="0"/>
                <a:cs typeface="Arial" panose="020B0604020202020204" pitchFamily="34" charset="0"/>
              </a:rPr>
              <a:t>научные школы создают технологические экосистемы</a:t>
            </a:r>
          </a:p>
        </p:txBody>
      </p:sp>
      <p:sp>
        <p:nvSpPr>
          <p:cNvPr id="9" name="TextBox 8">
            <a:extLst>
              <a:ext uri="{FF2B5EF4-FFF2-40B4-BE49-F238E27FC236}">
                <a16:creationId xmlns:a16="http://schemas.microsoft.com/office/drawing/2014/main" id="{9278F24B-C547-447A-B8A5-7CB8707FAE66}"/>
              </a:ext>
            </a:extLst>
          </p:cNvPr>
          <p:cNvSpPr txBox="1"/>
          <p:nvPr/>
        </p:nvSpPr>
        <p:spPr>
          <a:xfrm>
            <a:off x="269542" y="4640663"/>
            <a:ext cx="6258579" cy="2031325"/>
          </a:xfrm>
          <a:prstGeom prst="rect">
            <a:avLst/>
          </a:prstGeom>
          <a:noFill/>
        </p:spPr>
        <p:txBody>
          <a:bodyPr wrap="square" rtlCol="0">
            <a:spAutoFit/>
          </a:bodyPr>
          <a:lstStyle/>
          <a:p>
            <a:r>
              <a:rPr lang="ru-RU" b="1" dirty="0">
                <a:solidFill>
                  <a:srgbClr val="C00000"/>
                </a:solidFill>
                <a:latin typeface="Arial" panose="020B0604020202020204" pitchFamily="34" charset="0"/>
                <a:cs typeface="Arial" panose="020B0604020202020204" pitchFamily="34" charset="0"/>
              </a:rPr>
              <a:t>Германия</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сеть институтов </a:t>
            </a:r>
            <a:r>
              <a:rPr lang="ru-RU" dirty="0" err="1">
                <a:latin typeface="Arial" panose="020B0604020202020204" pitchFamily="34" charset="0"/>
                <a:cs typeface="Arial" panose="020B0604020202020204" pitchFamily="34" charset="0"/>
              </a:rPr>
              <a:t>Fraunhofer</a:t>
            </a:r>
            <a:r>
              <a:rPr lang="ru-RU" dirty="0">
                <a:latin typeface="Arial" panose="020B0604020202020204" pitchFamily="34" charset="0"/>
                <a:cs typeface="Arial" panose="020B0604020202020204" pitchFamily="34" charset="0"/>
              </a:rPr>
              <a:t> Society и Max </a:t>
            </a:r>
            <a:r>
              <a:rPr lang="ru-RU" dirty="0" err="1">
                <a:latin typeface="Arial" panose="020B0604020202020204" pitchFamily="34" charset="0"/>
                <a:cs typeface="Arial" panose="020B0604020202020204" pitchFamily="34" charset="0"/>
              </a:rPr>
              <a:t>Planck</a:t>
            </a:r>
            <a:r>
              <a:rPr lang="ru-RU" dirty="0">
                <a:latin typeface="Arial" panose="020B0604020202020204" pitchFamily="34" charset="0"/>
                <a:cs typeface="Arial" panose="020B0604020202020204" pitchFamily="34" charset="0"/>
              </a:rPr>
              <a:t> Society</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прикладная и фундаментальная научные школы</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лидерство в машиностроении, химии, индустрии 4.0</a:t>
            </a:r>
          </a:p>
          <a:p>
            <a:pPr algn="ctr"/>
            <a:r>
              <a:rPr lang="ru-RU" b="1" dirty="0">
                <a:latin typeface="Arial" panose="020B0604020202020204" pitchFamily="34" charset="0"/>
                <a:cs typeface="Arial" panose="020B0604020202020204" pitchFamily="34" charset="0"/>
              </a:rPr>
              <a:t>научные школы усиливают промышленную </a:t>
            </a:r>
          </a:p>
          <a:p>
            <a:pPr algn="ctr"/>
            <a:r>
              <a:rPr lang="ru-RU" b="1" dirty="0">
                <a:latin typeface="Arial" panose="020B0604020202020204" pitchFamily="34" charset="0"/>
                <a:cs typeface="Arial" panose="020B0604020202020204" pitchFamily="34" charset="0"/>
              </a:rPr>
              <a:t>мощь страны</a:t>
            </a:r>
          </a:p>
        </p:txBody>
      </p:sp>
      <p:sp>
        <p:nvSpPr>
          <p:cNvPr id="10" name="TextBox 9">
            <a:extLst>
              <a:ext uri="{FF2B5EF4-FFF2-40B4-BE49-F238E27FC236}">
                <a16:creationId xmlns:a16="http://schemas.microsoft.com/office/drawing/2014/main" id="{88EFD497-2EAC-49A2-A815-19F8E329C2AA}"/>
              </a:ext>
            </a:extLst>
          </p:cNvPr>
          <p:cNvSpPr txBox="1"/>
          <p:nvPr/>
        </p:nvSpPr>
        <p:spPr>
          <a:xfrm>
            <a:off x="6528656" y="2609338"/>
            <a:ext cx="5393802" cy="2031325"/>
          </a:xfrm>
          <a:prstGeom prst="rect">
            <a:avLst/>
          </a:prstGeom>
          <a:noFill/>
        </p:spPr>
        <p:txBody>
          <a:bodyPr wrap="square" rtlCol="0">
            <a:spAutoFit/>
          </a:bodyPr>
          <a:lstStyle/>
          <a:p>
            <a:r>
              <a:rPr lang="ru-RU" b="1" dirty="0">
                <a:solidFill>
                  <a:srgbClr val="C00000"/>
                </a:solidFill>
                <a:latin typeface="Arial" panose="020B0604020202020204" pitchFamily="34" charset="0"/>
                <a:cs typeface="Arial" panose="020B0604020202020204" pitchFamily="34" charset="0"/>
              </a:rPr>
              <a:t>Южная Корея</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ставка на университеты и инженерные школы KAIST, POSTECH</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подготовка элитных кадров</a:t>
            </a:r>
          </a:p>
          <a:p>
            <a:pPr marL="285750" indent="-285750">
              <a:buFont typeface="Wingdings" panose="05000000000000000000" pitchFamily="2" charset="2"/>
              <a:buChar char="Ø"/>
            </a:pPr>
            <a:r>
              <a:rPr lang="ru-RU" dirty="0">
                <a:latin typeface="Arial" panose="020B0604020202020204" pitchFamily="34" charset="0"/>
                <a:cs typeface="Arial" panose="020B0604020202020204" pitchFamily="34" charset="0"/>
              </a:rPr>
              <a:t>рост Samsung, Hyundai</a:t>
            </a:r>
          </a:p>
          <a:p>
            <a:pPr algn="ctr"/>
            <a:r>
              <a:rPr lang="ru-RU" b="1" dirty="0">
                <a:latin typeface="Arial" panose="020B0604020202020204" pitchFamily="34" charset="0"/>
                <a:cs typeface="Arial" panose="020B0604020202020204" pitchFamily="34" charset="0"/>
              </a:rPr>
              <a:t>научные школы стали базой национального рывка</a:t>
            </a:r>
          </a:p>
        </p:txBody>
      </p:sp>
      <p:sp>
        <p:nvSpPr>
          <p:cNvPr id="11" name="TextBox 10">
            <a:extLst>
              <a:ext uri="{FF2B5EF4-FFF2-40B4-BE49-F238E27FC236}">
                <a16:creationId xmlns:a16="http://schemas.microsoft.com/office/drawing/2014/main" id="{C02A8247-5666-4225-820F-1186B2BBB1C7}"/>
              </a:ext>
            </a:extLst>
          </p:cNvPr>
          <p:cNvSpPr txBox="1"/>
          <p:nvPr/>
        </p:nvSpPr>
        <p:spPr>
          <a:xfrm>
            <a:off x="6617824" y="4567948"/>
            <a:ext cx="5481577" cy="2031325"/>
          </a:xfrm>
          <a:prstGeom prst="rect">
            <a:avLst/>
          </a:prstGeom>
          <a:noFill/>
        </p:spPr>
        <p:txBody>
          <a:bodyPr wrap="square">
            <a:spAutoFit/>
          </a:bodyPr>
          <a:lstStyle/>
          <a:p>
            <a:r>
              <a:rPr lang="ru-RU" b="1" dirty="0">
                <a:solidFill>
                  <a:srgbClr val="C00000"/>
                </a:solidFill>
                <a:latin typeface="Arial" panose="020B0604020202020204" pitchFamily="34" charset="0"/>
                <a:cs typeface="Arial" panose="020B0604020202020204" pitchFamily="34" charset="0"/>
              </a:rPr>
              <a:t>Китай</a:t>
            </a:r>
          </a:p>
          <a:p>
            <a:pPr marL="342900" indent="-342900">
              <a:buFont typeface="Wingdings" panose="05000000000000000000" pitchFamily="2" charset="2"/>
              <a:buChar char="Ø"/>
            </a:pPr>
            <a:r>
              <a:rPr lang="ru-RU" b="1" dirty="0">
                <a:latin typeface="Arial" panose="020B0604020202020204" pitchFamily="34" charset="0"/>
                <a:cs typeface="Arial" panose="020B0604020202020204" pitchFamily="34" charset="0"/>
              </a:rPr>
              <a:t>государственная поддержка научных школ </a:t>
            </a:r>
            <a:r>
              <a:rPr lang="ru-RU" dirty="0">
                <a:latin typeface="Arial" panose="020B0604020202020204" pitchFamily="34" charset="0"/>
                <a:cs typeface="Arial" panose="020B0604020202020204" pitchFamily="34" charset="0"/>
              </a:rPr>
              <a:t>мирового уровня</a:t>
            </a:r>
          </a:p>
          <a:p>
            <a:pPr marL="342900" indent="-342900">
              <a:buFont typeface="Wingdings" panose="05000000000000000000" pitchFamily="2" charset="2"/>
              <a:buChar char="Ø"/>
            </a:pPr>
            <a:r>
              <a:rPr lang="ru-RU" dirty="0">
                <a:latin typeface="Arial" panose="020B0604020202020204" pitchFamily="34" charset="0"/>
                <a:cs typeface="Arial" panose="020B0604020202020204" pitchFamily="34" charset="0"/>
              </a:rPr>
              <a:t>лидеры в области ИИ, микроэлектроники, энергетики, космоса</a:t>
            </a:r>
          </a:p>
          <a:p>
            <a:pPr algn="ctr"/>
            <a:r>
              <a:rPr lang="ru-RU" b="1" dirty="0">
                <a:latin typeface="Arial" panose="020B0604020202020204" pitchFamily="34" charset="0"/>
                <a:cs typeface="Arial" panose="020B0604020202020204" pitchFamily="34" charset="0"/>
              </a:rPr>
              <a:t>научные школы ускоряют геоэкономическое усиление страны</a:t>
            </a:r>
          </a:p>
        </p:txBody>
      </p:sp>
      <p:sp>
        <p:nvSpPr>
          <p:cNvPr id="12" name="Заголовок 3">
            <a:extLst>
              <a:ext uri="{FF2B5EF4-FFF2-40B4-BE49-F238E27FC236}">
                <a16:creationId xmlns:a16="http://schemas.microsoft.com/office/drawing/2014/main" id="{FC8D5459-CF88-4B30-AD59-BEC92241C97C}"/>
              </a:ext>
            </a:extLst>
          </p:cNvPr>
          <p:cNvSpPr txBox="1">
            <a:spLocks/>
          </p:cNvSpPr>
          <p:nvPr/>
        </p:nvSpPr>
        <p:spPr>
          <a:xfrm>
            <a:off x="0" y="-791"/>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pPr algn="just"/>
            <a:r>
              <a:rPr lang="ru-RU" sz="3200" b="1" dirty="0">
                <a:latin typeface="Arial" panose="020B0604020202020204" pitchFamily="34" charset="0"/>
                <a:cs typeface="Arial" panose="020B0604020202020204" pitchFamily="34" charset="0"/>
              </a:rPr>
              <a:t>2. Научные школы Казахстана: </a:t>
            </a:r>
          </a:p>
          <a:p>
            <a:pPr algn="just"/>
            <a:r>
              <a:rPr lang="ru-RU" sz="3200" b="1" dirty="0">
                <a:latin typeface="Arial" panose="020B0604020202020204" pitchFamily="34" charset="0"/>
                <a:cs typeface="Arial" panose="020B0604020202020204" pitchFamily="34" charset="0"/>
              </a:rPr>
              <a:t>потенциал и проблемы формирования</a:t>
            </a:r>
          </a:p>
        </p:txBody>
      </p:sp>
      <p:sp>
        <p:nvSpPr>
          <p:cNvPr id="13" name="Rectangle 15">
            <a:extLst>
              <a:ext uri="{FF2B5EF4-FFF2-40B4-BE49-F238E27FC236}">
                <a16:creationId xmlns:a16="http://schemas.microsoft.com/office/drawing/2014/main" id="{E954229B-9C32-4710-B541-1EBB8B8DAA82}"/>
              </a:ext>
            </a:extLst>
          </p:cNvPr>
          <p:cNvSpPr/>
          <p:nvPr/>
        </p:nvSpPr>
        <p:spPr>
          <a:xfrm>
            <a:off x="212623" y="2769928"/>
            <a:ext cx="45719" cy="1562711"/>
          </a:xfrm>
          <a:prstGeom prst="rect">
            <a:avLst/>
          </a:prstGeom>
          <a:solidFill>
            <a:srgbClr val="0082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4" name="Rectangle 15">
            <a:extLst>
              <a:ext uri="{FF2B5EF4-FFF2-40B4-BE49-F238E27FC236}">
                <a16:creationId xmlns:a16="http://schemas.microsoft.com/office/drawing/2014/main" id="{FA510CBC-1052-4CC3-AD5A-71E0ECEB3637}"/>
              </a:ext>
            </a:extLst>
          </p:cNvPr>
          <p:cNvSpPr/>
          <p:nvPr/>
        </p:nvSpPr>
        <p:spPr>
          <a:xfrm>
            <a:off x="6460538" y="2769929"/>
            <a:ext cx="45719" cy="1562711"/>
          </a:xfrm>
          <a:prstGeom prst="rect">
            <a:avLst/>
          </a:prstGeom>
          <a:solidFill>
            <a:srgbClr val="6C22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5" name="Rectangle 15">
            <a:extLst>
              <a:ext uri="{FF2B5EF4-FFF2-40B4-BE49-F238E27FC236}">
                <a16:creationId xmlns:a16="http://schemas.microsoft.com/office/drawing/2014/main" id="{08C88F9D-6D7E-4B7A-91FD-230221734EA7}"/>
              </a:ext>
            </a:extLst>
          </p:cNvPr>
          <p:cNvSpPr/>
          <p:nvPr/>
        </p:nvSpPr>
        <p:spPr>
          <a:xfrm>
            <a:off x="223823" y="4694533"/>
            <a:ext cx="45719" cy="1562711"/>
          </a:xfrm>
          <a:prstGeom prst="rect">
            <a:avLst/>
          </a:prstGeom>
          <a:solidFill>
            <a:srgbClr val="6C221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16" name="Rectangle 15">
            <a:extLst>
              <a:ext uri="{FF2B5EF4-FFF2-40B4-BE49-F238E27FC236}">
                <a16:creationId xmlns:a16="http://schemas.microsoft.com/office/drawing/2014/main" id="{00728DC8-7CE8-4811-816D-3F7DB6365165}"/>
              </a:ext>
            </a:extLst>
          </p:cNvPr>
          <p:cNvSpPr/>
          <p:nvPr/>
        </p:nvSpPr>
        <p:spPr>
          <a:xfrm>
            <a:off x="6460537" y="4725721"/>
            <a:ext cx="45719" cy="1562711"/>
          </a:xfrm>
          <a:prstGeom prst="rect">
            <a:avLst/>
          </a:prstGeom>
          <a:solidFill>
            <a:srgbClr val="00828A"/>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a:p>
        </p:txBody>
      </p:sp>
      <p:sp>
        <p:nvSpPr>
          <p:cNvPr id="5" name="Прямоугольник: скругленные углы 4">
            <a:extLst>
              <a:ext uri="{FF2B5EF4-FFF2-40B4-BE49-F238E27FC236}">
                <a16:creationId xmlns:a16="http://schemas.microsoft.com/office/drawing/2014/main" id="{312767F5-4676-4285-8094-6D4C612FB0C7}"/>
              </a:ext>
            </a:extLst>
          </p:cNvPr>
          <p:cNvSpPr/>
          <p:nvPr/>
        </p:nvSpPr>
        <p:spPr>
          <a:xfrm>
            <a:off x="145639" y="1510229"/>
            <a:ext cx="11776819" cy="1045239"/>
          </a:xfrm>
          <a:prstGeom prst="roundRect">
            <a:avLst/>
          </a:prstGeom>
          <a:noFill/>
          <a:ln w="19050">
            <a:solidFill>
              <a:srgbClr val="00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795238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234870-32D3-4539-B8A5-8D188120E59D}"/>
              </a:ext>
            </a:extLst>
          </p:cNvPr>
          <p:cNvSpPr txBox="1"/>
          <p:nvPr/>
        </p:nvSpPr>
        <p:spPr>
          <a:xfrm>
            <a:off x="281526" y="1362297"/>
            <a:ext cx="10868919" cy="754053"/>
          </a:xfrm>
          <a:prstGeom prst="rect">
            <a:avLst/>
          </a:prstGeom>
          <a:noFill/>
        </p:spPr>
        <p:txBody>
          <a:bodyPr wrap="square" rtlCol="0">
            <a:spAutoFit/>
          </a:bodyPr>
          <a:lstStyle/>
          <a:p>
            <a:pPr algn="just">
              <a:spcAft>
                <a:spcPts val="600"/>
              </a:spcAft>
            </a:pPr>
            <a:r>
              <a:rPr lang="ru-RU" sz="2000" b="1" dirty="0">
                <a:latin typeface="Arial" panose="020B0604020202020204" pitchFamily="34" charset="0"/>
                <a:ea typeface="Times New Roman" panose="02020603050405020304" pitchFamily="18" charset="0"/>
                <a:cs typeface="Arial" panose="020B0604020202020204" pitchFamily="34" charset="0"/>
              </a:rPr>
              <a:t>Существующие научные школы Казахстана (данные </a:t>
            </a:r>
            <a:r>
              <a:rPr lang="en-US" sz="2000" b="1" dirty="0">
                <a:latin typeface="Arial" panose="020B0604020202020204" pitchFamily="34" charset="0"/>
                <a:ea typeface="Times New Roman" panose="02020603050405020304" pitchFamily="18" charset="0"/>
                <a:cs typeface="Arial" panose="020B0604020202020204" pitchFamily="34" charset="0"/>
              </a:rPr>
              <a:t>GPT)</a:t>
            </a:r>
            <a:r>
              <a:rPr lang="ru-RU" sz="2000" b="1" dirty="0">
                <a:latin typeface="Arial" panose="020B0604020202020204" pitchFamily="34" charset="0"/>
                <a:ea typeface="Times New Roman" panose="02020603050405020304" pitchFamily="18" charset="0"/>
                <a:cs typeface="Arial" panose="020B0604020202020204" pitchFamily="34" charset="0"/>
              </a:rPr>
              <a:t>:</a:t>
            </a:r>
            <a:endParaRPr lang="ru-RU" sz="2000" dirty="0">
              <a:latin typeface="Arial" panose="020B0604020202020204" pitchFamily="34" charset="0"/>
              <a:ea typeface="Calibri" panose="020F0502020204030204" pitchFamily="34" charset="0"/>
              <a:cs typeface="Arial" panose="020B0604020202020204" pitchFamily="34" charset="0"/>
            </a:endParaRPr>
          </a:p>
          <a:p>
            <a:endParaRPr lang="ru-RU" dirty="0"/>
          </a:p>
        </p:txBody>
      </p:sp>
      <p:sp>
        <p:nvSpPr>
          <p:cNvPr id="2" name="TextBox 1">
            <a:extLst>
              <a:ext uri="{FF2B5EF4-FFF2-40B4-BE49-F238E27FC236}">
                <a16:creationId xmlns:a16="http://schemas.microsoft.com/office/drawing/2014/main" id="{EB85E214-61AF-4E8D-A257-AB65D88466DB}"/>
              </a:ext>
            </a:extLst>
          </p:cNvPr>
          <p:cNvSpPr txBox="1"/>
          <p:nvPr/>
        </p:nvSpPr>
        <p:spPr>
          <a:xfrm>
            <a:off x="366587" y="1866925"/>
            <a:ext cx="6034213" cy="1677382"/>
          </a:xfrm>
          <a:prstGeom prst="rect">
            <a:avLst/>
          </a:prstGeom>
          <a:noFill/>
        </p:spPr>
        <p:txBody>
          <a:bodyPr wrap="square" rtlCol="0">
            <a:spAutoFit/>
          </a:bodyPr>
          <a:lstStyle/>
          <a:p>
            <a:r>
              <a:rPr lang="ru-RU" b="1" dirty="0">
                <a:solidFill>
                  <a:srgbClr val="C00000"/>
                </a:solidFill>
                <a:latin typeface="Arial" panose="020B0604020202020204" pitchFamily="34" charset="0"/>
                <a:cs typeface="Arial" panose="020B0604020202020204" pitchFamily="34" charset="0"/>
              </a:rPr>
              <a:t>Гуманитарные:</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700" b="0" i="1" u="none" strike="noStrike" cap="none" normalizeH="0" baseline="0" dirty="0">
                <a:ln>
                  <a:noFill/>
                </a:ln>
                <a:solidFill>
                  <a:schemeClr val="tx1"/>
                </a:solidFill>
                <a:effectLst/>
                <a:latin typeface="Arial" panose="020B0604020202020204" pitchFamily="34" charset="0"/>
              </a:rPr>
              <a:t>Психологическая научная школа </a:t>
            </a:r>
            <a:r>
              <a:rPr kumimoji="0" lang="ru-RU" altLang="ru-RU" sz="1700" b="0" i="1" u="none" strike="noStrike" cap="none" normalizeH="0" baseline="0" dirty="0" err="1">
                <a:ln>
                  <a:noFill/>
                </a:ln>
                <a:solidFill>
                  <a:schemeClr val="tx1"/>
                </a:solidFill>
                <a:effectLst/>
                <a:latin typeface="Arial" panose="020B0604020202020204" pitchFamily="34" charset="0"/>
              </a:rPr>
              <a:t>КазНУ</a:t>
            </a:r>
            <a:r>
              <a:rPr kumimoji="0" lang="ru-RU" altLang="ru-RU" sz="1700" b="0" i="1" u="none" strike="noStrike" cap="none" normalizeH="0" baseline="0" dirty="0">
                <a:ln>
                  <a:noFill/>
                </a:ln>
                <a:solidFill>
                  <a:schemeClr val="tx1"/>
                </a:solidFill>
                <a:effectLst/>
                <a:latin typeface="Arial" panose="020B0604020202020204" pitchFamily="34" charset="0"/>
              </a:rPr>
              <a:t> им. аль-Фараби,</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700" b="0" i="1" u="none" strike="noStrike" cap="none" normalizeH="0" baseline="0" dirty="0">
                <a:ln>
                  <a:noFill/>
                </a:ln>
                <a:solidFill>
                  <a:schemeClr val="tx1"/>
                </a:solidFill>
                <a:effectLst/>
                <a:latin typeface="Arial" panose="020B0604020202020204" pitchFamily="34" charset="0"/>
              </a:rPr>
              <a:t>Научная школа экологического права профессора Н.Б. Мухитдинова, </a:t>
            </a: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ru-RU" altLang="ru-RU" sz="1700" b="0" i="1" u="none" strike="noStrike" cap="none" normalizeH="0" baseline="0" dirty="0">
                <a:ln>
                  <a:noFill/>
                </a:ln>
                <a:solidFill>
                  <a:schemeClr val="tx1"/>
                </a:solidFill>
                <a:effectLst/>
                <a:latin typeface="Arial" panose="020B0604020202020204" pitchFamily="34" charset="0"/>
              </a:rPr>
              <a:t>Научная школа М. </a:t>
            </a:r>
            <a:r>
              <a:rPr kumimoji="0" lang="ru-RU" altLang="ru-RU" sz="1700" b="0" i="1" u="none" strike="noStrike" cap="none" normalizeH="0" baseline="0" dirty="0" err="1">
                <a:ln>
                  <a:noFill/>
                </a:ln>
                <a:solidFill>
                  <a:schemeClr val="tx1"/>
                </a:solidFill>
                <a:effectLst/>
                <a:latin typeface="Arial" panose="020B0604020202020204" pitchFamily="34" charset="0"/>
              </a:rPr>
              <a:t>Жолдасбекова</a:t>
            </a:r>
            <a:r>
              <a:rPr kumimoji="0" lang="ru-RU" altLang="ru-RU" sz="1700" b="0" i="1" u="none" strike="noStrike" cap="none" normalizeH="0" baseline="0" dirty="0">
                <a:ln>
                  <a:noFill/>
                </a:ln>
                <a:solidFill>
                  <a:schemeClr val="tx1"/>
                </a:solidFill>
                <a:effectLst/>
                <a:latin typeface="Arial" panose="020B0604020202020204" pitchFamily="34" charset="0"/>
              </a:rPr>
              <a:t> «Степная цивилизация».</a:t>
            </a:r>
          </a:p>
        </p:txBody>
      </p:sp>
      <p:sp>
        <p:nvSpPr>
          <p:cNvPr id="10" name="TextBox 9">
            <a:extLst>
              <a:ext uri="{FF2B5EF4-FFF2-40B4-BE49-F238E27FC236}">
                <a16:creationId xmlns:a16="http://schemas.microsoft.com/office/drawing/2014/main" id="{CC62FE90-3353-4898-A93B-9FE4E24A2D9E}"/>
              </a:ext>
            </a:extLst>
          </p:cNvPr>
          <p:cNvSpPr txBox="1"/>
          <p:nvPr/>
        </p:nvSpPr>
        <p:spPr>
          <a:xfrm>
            <a:off x="6634965" y="1849282"/>
            <a:ext cx="5782888" cy="1815882"/>
          </a:xfrm>
          <a:prstGeom prst="rect">
            <a:avLst/>
          </a:prstGeom>
          <a:noFill/>
        </p:spPr>
        <p:txBody>
          <a:bodyPr wrap="square" rtlCol="0">
            <a:spAutoFit/>
          </a:bodyPr>
          <a:lstStyle/>
          <a:p>
            <a:r>
              <a:rPr lang="ru-RU" sz="1600" b="1" dirty="0">
                <a:solidFill>
                  <a:srgbClr val="C00000"/>
                </a:solidFill>
                <a:latin typeface="Arial" panose="020B0604020202020204" pitchFamily="34" charset="0"/>
                <a:cs typeface="Arial" panose="020B0604020202020204" pitchFamily="34" charset="0"/>
              </a:rPr>
              <a:t>Естественно-научные:</a:t>
            </a:r>
            <a:endParaRPr kumimoji="0" lang="ru-RU" altLang="ru-RU" sz="1600" b="0" i="1"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1" u="none" strike="noStrike" cap="none" normalizeH="0" baseline="0" dirty="0">
                <a:ln>
                  <a:noFill/>
                </a:ln>
                <a:solidFill>
                  <a:schemeClr val="tx1"/>
                </a:solidFill>
                <a:effectLst/>
                <a:latin typeface="Arial" panose="020B0604020202020204" pitchFamily="34" charset="0"/>
              </a:rPr>
              <a:t>Научная школа профессора Р. </a:t>
            </a:r>
            <a:r>
              <a:rPr kumimoji="0" lang="ru-RU" altLang="ru-RU" sz="1600" b="0" i="1" u="none" strike="noStrike" cap="none" normalizeH="0" baseline="0" dirty="0" err="1">
                <a:ln>
                  <a:noFill/>
                </a:ln>
                <a:solidFill>
                  <a:schemeClr val="tx1"/>
                </a:solidFill>
                <a:effectLst/>
                <a:latin typeface="Arial" panose="020B0604020202020204" pitchFamily="34" charset="0"/>
              </a:rPr>
              <a:t>Мырзакулова</a:t>
            </a:r>
            <a:r>
              <a:rPr kumimoji="0" lang="ru-RU" altLang="ru-RU" sz="1600" b="0" i="1" u="none" strike="noStrike" cap="none" normalizeH="0" baseline="0" dirty="0">
                <a:ln>
                  <a:noFill/>
                </a:ln>
                <a:solidFill>
                  <a:schemeClr val="tx1"/>
                </a:solidFill>
                <a:effectLst/>
                <a:latin typeface="Arial" panose="020B0604020202020204" pitchFamily="34" charset="0"/>
              </a:rPr>
              <a:t> -  «Теоретическая физика»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1" u="none" strike="noStrike" cap="none" normalizeH="0" baseline="0" dirty="0">
                <a:ln>
                  <a:noFill/>
                </a:ln>
                <a:solidFill>
                  <a:schemeClr val="tx1"/>
                </a:solidFill>
                <a:effectLst/>
                <a:latin typeface="Arial" panose="020B0604020202020204" pitchFamily="34" charset="0"/>
              </a:rPr>
              <a:t>Научная школа профессора Т.Н. </a:t>
            </a:r>
            <a:r>
              <a:rPr kumimoji="0" lang="ru-RU" altLang="ru-RU" sz="1600" b="0" i="1" u="none" strike="noStrike" cap="none" normalizeH="0" baseline="0" dirty="0" err="1">
                <a:ln>
                  <a:noFill/>
                </a:ln>
                <a:solidFill>
                  <a:schemeClr val="tx1"/>
                </a:solidFill>
                <a:effectLst/>
                <a:latin typeface="Arial" panose="020B0604020202020204" pitchFamily="34" charset="0"/>
              </a:rPr>
              <a:t>Нурахметова</a:t>
            </a:r>
            <a:r>
              <a:rPr kumimoji="0" lang="ru-RU" altLang="ru-RU" sz="1600" b="0" i="1" u="none" strike="noStrike" cap="none" normalizeH="0" baseline="0" dirty="0">
                <a:ln>
                  <a:noFill/>
                </a:ln>
                <a:solidFill>
                  <a:schemeClr val="tx1"/>
                </a:solidFill>
                <a:effectLst/>
                <a:latin typeface="Arial" panose="020B0604020202020204" pitchFamily="34" charset="0"/>
              </a:rPr>
              <a:t> -  «Функциональные материалы»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ru-RU" altLang="ru-RU" sz="1600" b="0" i="1" u="none" strike="noStrike" cap="none" normalizeH="0" baseline="0" dirty="0">
                <a:ln>
                  <a:noFill/>
                </a:ln>
                <a:solidFill>
                  <a:schemeClr val="tx1"/>
                </a:solidFill>
                <a:effectLst/>
                <a:latin typeface="Arial" panose="020B0604020202020204" pitchFamily="34" charset="0"/>
              </a:rPr>
              <a:t>Научная школа профессора А.Т. </a:t>
            </a:r>
            <a:r>
              <a:rPr kumimoji="0" lang="ru-RU" altLang="ru-RU" sz="1600" b="0" i="1" u="none" strike="noStrike" cap="none" normalizeH="0" baseline="0" dirty="0" err="1">
                <a:ln>
                  <a:noFill/>
                </a:ln>
                <a:solidFill>
                  <a:schemeClr val="tx1"/>
                </a:solidFill>
                <a:effectLst/>
                <a:latin typeface="Arial" panose="020B0604020202020204" pitchFamily="34" charset="0"/>
              </a:rPr>
              <a:t>Акылбекова</a:t>
            </a:r>
            <a:r>
              <a:rPr kumimoji="0" lang="ru-RU" altLang="ru-RU" sz="1600" b="0" i="1" u="none" strike="noStrike" cap="none" normalizeH="0" baseline="0" dirty="0">
                <a:ln>
                  <a:noFill/>
                </a:ln>
                <a:solidFill>
                  <a:schemeClr val="tx1"/>
                </a:solidFill>
                <a:effectLst/>
                <a:latin typeface="Arial" panose="020B0604020202020204" pitchFamily="34" charset="0"/>
              </a:rPr>
              <a:t> -  «Радиационная физика твёрдого тела» </a:t>
            </a:r>
          </a:p>
        </p:txBody>
      </p:sp>
      <p:sp>
        <p:nvSpPr>
          <p:cNvPr id="13" name="TextBox 12">
            <a:extLst>
              <a:ext uri="{FF2B5EF4-FFF2-40B4-BE49-F238E27FC236}">
                <a16:creationId xmlns:a16="http://schemas.microsoft.com/office/drawing/2014/main" id="{0F9B5356-985A-4B51-82D0-A7511D83B1B3}"/>
              </a:ext>
            </a:extLst>
          </p:cNvPr>
          <p:cNvSpPr txBox="1"/>
          <p:nvPr/>
        </p:nvSpPr>
        <p:spPr>
          <a:xfrm>
            <a:off x="366586" y="3872660"/>
            <a:ext cx="6185821" cy="2185214"/>
          </a:xfrm>
          <a:prstGeom prst="rect">
            <a:avLst/>
          </a:prstGeom>
          <a:noFill/>
        </p:spPr>
        <p:txBody>
          <a:bodyPr wrap="square" rtlCol="0">
            <a:spAutoFit/>
          </a:bodyPr>
          <a:lstStyle/>
          <a:p>
            <a:r>
              <a:rPr lang="ru-RU" sz="1600" b="1" dirty="0">
                <a:solidFill>
                  <a:srgbClr val="C00000"/>
                </a:solidFill>
                <a:latin typeface="Arial" panose="020B0604020202020204" pitchFamily="34" charset="0"/>
                <a:cs typeface="Arial" panose="020B0604020202020204" pitchFamily="34" charset="0"/>
              </a:rPr>
              <a:t>Технические и инженерно-технологические научные школы:</a:t>
            </a:r>
          </a:p>
          <a:p>
            <a:pPr marL="285750" indent="-285750" algn="just">
              <a:buFont typeface="Arial" panose="020B0604020202020204" pitchFamily="34" charset="0"/>
              <a:buChar char="•"/>
            </a:pPr>
            <a:r>
              <a:rPr lang="ru-RU" sz="1600" i="1" dirty="0">
                <a:latin typeface="Arial" panose="020B0604020202020204" pitchFamily="34" charset="0"/>
                <a:cs typeface="Arial" panose="020B0604020202020204" pitchFamily="34" charset="0"/>
              </a:rPr>
              <a:t>Научная школа экстрактивной металлургии им. Луганова в </a:t>
            </a:r>
            <a:r>
              <a:rPr lang="ru-RU" sz="1600" i="1" dirty="0" err="1">
                <a:latin typeface="Arial" panose="020B0604020202020204" pitchFamily="34" charset="0"/>
                <a:cs typeface="Arial" panose="020B0604020202020204" pitchFamily="34" charset="0"/>
              </a:rPr>
              <a:t>КазНИТУ</a:t>
            </a:r>
            <a:r>
              <a:rPr lang="ru-RU" sz="1600" i="1" dirty="0">
                <a:latin typeface="Arial" panose="020B0604020202020204" pitchFamily="34" charset="0"/>
                <a:cs typeface="Arial" panose="020B0604020202020204" pitchFamily="34" charset="0"/>
              </a:rPr>
              <a:t> им. К.И. Сатпаева,</a:t>
            </a:r>
          </a:p>
          <a:p>
            <a:pPr marL="285750" indent="-285750" algn="just">
              <a:buFont typeface="Arial" panose="020B0604020202020204" pitchFamily="34" charset="0"/>
              <a:buChar char="•"/>
            </a:pPr>
            <a:r>
              <a:rPr lang="ru-RU" sz="1600" i="1" dirty="0">
                <a:latin typeface="Arial" panose="020B0604020202020204" pitchFamily="34" charset="0"/>
                <a:cs typeface="Arial" panose="020B0604020202020204" pitchFamily="34" charset="0"/>
              </a:rPr>
              <a:t>Научная школа по разработке малых космических аппаратов в </a:t>
            </a:r>
            <a:r>
              <a:rPr lang="ru-RU" sz="1600" i="1" dirty="0" err="1">
                <a:latin typeface="Arial" panose="020B0604020202020204" pitchFamily="34" charset="0"/>
                <a:cs typeface="Arial" panose="020B0604020202020204" pitchFamily="34" charset="0"/>
              </a:rPr>
              <a:t>КазНУ</a:t>
            </a:r>
            <a:r>
              <a:rPr lang="ru-RU" sz="1600" i="1" dirty="0">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endParaRPr lang="ru-RU" i="1" dirty="0">
              <a:latin typeface="Arial" panose="020B0604020202020204" pitchFamily="34" charset="0"/>
              <a:cs typeface="Arial" panose="020B0604020202020204" pitchFamily="34" charset="0"/>
            </a:endParaRPr>
          </a:p>
          <a:p>
            <a:pPr marL="285750" indent="-285750" algn="just">
              <a:buFont typeface="Arial" panose="020B0604020202020204" pitchFamily="34" charset="0"/>
              <a:buChar char="•"/>
            </a:pPr>
            <a:endParaRPr lang="ru-RU" i="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9053BCB5-F148-4B30-B56D-A53CF737F581}"/>
              </a:ext>
            </a:extLst>
          </p:cNvPr>
          <p:cNvSpPr txBox="1"/>
          <p:nvPr/>
        </p:nvSpPr>
        <p:spPr>
          <a:xfrm>
            <a:off x="6634965" y="3872660"/>
            <a:ext cx="5434460" cy="2062103"/>
          </a:xfrm>
          <a:prstGeom prst="rect">
            <a:avLst/>
          </a:prstGeom>
          <a:noFill/>
        </p:spPr>
        <p:txBody>
          <a:bodyPr wrap="square" rtlCol="0">
            <a:spAutoFit/>
          </a:bodyPr>
          <a:lstStyle/>
          <a:p>
            <a:r>
              <a:rPr lang="ru-RU" sz="1600" b="1" dirty="0">
                <a:solidFill>
                  <a:srgbClr val="C00000"/>
                </a:solidFill>
                <a:latin typeface="Arial" panose="020B0604020202020204" pitchFamily="34" charset="0"/>
                <a:cs typeface="Arial" panose="020B0604020202020204" pitchFamily="34" charset="0"/>
              </a:rPr>
              <a:t>Управленческие и системно-аналитические научные школы:</a:t>
            </a:r>
          </a:p>
          <a:p>
            <a:pPr marL="285750" indent="-285750" algn="just">
              <a:buFont typeface="Arial" panose="020B0604020202020204" pitchFamily="34" charset="0"/>
              <a:buChar char="•"/>
            </a:pPr>
            <a:r>
              <a:rPr lang="ru-RU" sz="1600" i="1" dirty="0">
                <a:latin typeface="Arial" panose="020B0604020202020204" pitchFamily="34" charset="0"/>
                <a:cs typeface="Arial" panose="020B0604020202020204" pitchFamily="34" charset="0"/>
              </a:rPr>
              <a:t>Научная школа Г.М. </a:t>
            </a:r>
            <a:r>
              <a:rPr lang="ru-RU" sz="1600" i="1" dirty="0" err="1">
                <a:latin typeface="Arial" panose="020B0604020202020204" pitchFamily="34" charset="0"/>
                <a:cs typeface="Arial" panose="020B0604020202020204" pitchFamily="34" charset="0"/>
              </a:rPr>
              <a:t>Мутанова</a:t>
            </a:r>
            <a:r>
              <a:rPr lang="ru-RU" sz="1600" i="1" dirty="0">
                <a:latin typeface="Arial" panose="020B0604020202020204" pitchFamily="34" charset="0"/>
                <a:cs typeface="Arial" panose="020B0604020202020204" pitchFamily="34" charset="0"/>
              </a:rPr>
              <a:t> - моделирование и управление технологическими и социально-экономическими системами,</a:t>
            </a:r>
          </a:p>
          <a:p>
            <a:pPr marL="285750" indent="-285750" algn="just">
              <a:buFont typeface="Arial" panose="020B0604020202020204" pitchFamily="34" charset="0"/>
              <a:buChar char="•"/>
            </a:pPr>
            <a:r>
              <a:rPr lang="ru-RU" sz="1600" i="1" dirty="0">
                <a:latin typeface="Arial" panose="020B0604020202020204" pitchFamily="34" charset="0"/>
                <a:cs typeface="Arial" panose="020B0604020202020204" pitchFamily="34" charset="0"/>
              </a:rPr>
              <a:t>*Формирующееся направление «Казахстанская школа цифровой инженерии управленческих знаний».</a:t>
            </a:r>
          </a:p>
        </p:txBody>
      </p:sp>
      <p:pic>
        <p:nvPicPr>
          <p:cNvPr id="15" name="Рисунок 14">
            <a:extLst>
              <a:ext uri="{FF2B5EF4-FFF2-40B4-BE49-F238E27FC236}">
                <a16:creationId xmlns:a16="http://schemas.microsoft.com/office/drawing/2014/main" id="{2CC46CBF-4916-400C-B40E-6DDCA643D6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4021" y="5970845"/>
            <a:ext cx="1399983" cy="589047"/>
          </a:xfrm>
          <a:prstGeom prst="rect">
            <a:avLst/>
          </a:prstGeom>
        </p:spPr>
      </p:pic>
      <p:pic>
        <p:nvPicPr>
          <p:cNvPr id="17" name="Рисунок 16">
            <a:extLst>
              <a:ext uri="{FF2B5EF4-FFF2-40B4-BE49-F238E27FC236}">
                <a16:creationId xmlns:a16="http://schemas.microsoft.com/office/drawing/2014/main" id="{E8DE4B9B-CFD4-44C5-96DE-9085F57A13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587" y="5644921"/>
            <a:ext cx="962362" cy="1075490"/>
          </a:xfrm>
          <a:prstGeom prst="rect">
            <a:avLst/>
          </a:prstGeom>
        </p:spPr>
      </p:pic>
      <p:pic>
        <p:nvPicPr>
          <p:cNvPr id="19" name="Рисунок 18">
            <a:extLst>
              <a:ext uri="{FF2B5EF4-FFF2-40B4-BE49-F238E27FC236}">
                <a16:creationId xmlns:a16="http://schemas.microsoft.com/office/drawing/2014/main" id="{42E05887-330F-40E3-8FCB-CBBD340C10F2}"/>
              </a:ext>
            </a:extLst>
          </p:cNvPr>
          <p:cNvPicPr>
            <a:picLocks noChangeAspect="1"/>
          </p:cNvPicPr>
          <p:nvPr/>
        </p:nvPicPr>
        <p:blipFill rotWithShape="1">
          <a:blip r:embed="rId5">
            <a:extLst>
              <a:ext uri="{28A0092B-C50C-407E-A947-70E740481C1C}">
                <a14:useLocalDpi xmlns:a14="http://schemas.microsoft.com/office/drawing/2010/main" val="0"/>
              </a:ext>
            </a:extLst>
          </a:blip>
          <a:srcRect l="13103" t="13846" r="9836" b="19288"/>
          <a:stretch/>
        </p:blipFill>
        <p:spPr>
          <a:xfrm>
            <a:off x="5148192" y="5530764"/>
            <a:ext cx="1404216" cy="1200329"/>
          </a:xfrm>
          <a:prstGeom prst="rect">
            <a:avLst/>
          </a:prstGeom>
        </p:spPr>
      </p:pic>
      <p:pic>
        <p:nvPicPr>
          <p:cNvPr id="11" name="Рисунок 10">
            <a:extLst>
              <a:ext uri="{FF2B5EF4-FFF2-40B4-BE49-F238E27FC236}">
                <a16:creationId xmlns:a16="http://schemas.microsoft.com/office/drawing/2014/main" id="{8C82678D-8373-4BF6-B886-723EC47E51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04014" y="5746196"/>
            <a:ext cx="2067597" cy="756096"/>
          </a:xfrm>
          <a:prstGeom prst="rect">
            <a:avLst/>
          </a:prstGeom>
        </p:spPr>
      </p:pic>
      <p:pic>
        <p:nvPicPr>
          <p:cNvPr id="22" name="Рисунок 21">
            <a:extLst>
              <a:ext uri="{FF2B5EF4-FFF2-40B4-BE49-F238E27FC236}">
                <a16:creationId xmlns:a16="http://schemas.microsoft.com/office/drawing/2014/main" id="{5081E419-9EA5-4269-8705-0ABE521CE8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4650" y="6057874"/>
            <a:ext cx="1508865" cy="607117"/>
          </a:xfrm>
          <a:prstGeom prst="rect">
            <a:avLst/>
          </a:prstGeom>
        </p:spPr>
      </p:pic>
      <p:sp>
        <p:nvSpPr>
          <p:cNvPr id="27" name="Заголовок 3">
            <a:extLst>
              <a:ext uri="{FF2B5EF4-FFF2-40B4-BE49-F238E27FC236}">
                <a16:creationId xmlns:a16="http://schemas.microsoft.com/office/drawing/2014/main" id="{AF506F06-A2E0-4843-8B49-ACE6A6ECBEE4}"/>
              </a:ext>
            </a:extLst>
          </p:cNvPr>
          <p:cNvSpPr txBox="1">
            <a:spLocks/>
          </p:cNvSpPr>
          <p:nvPr/>
        </p:nvSpPr>
        <p:spPr>
          <a:xfrm>
            <a:off x="0" y="-791"/>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pPr algn="just"/>
            <a:r>
              <a:rPr lang="ru-RU" sz="3200" b="1" dirty="0">
                <a:latin typeface="Arial" panose="020B0604020202020204" pitchFamily="34" charset="0"/>
                <a:cs typeface="Arial" panose="020B0604020202020204" pitchFamily="34" charset="0"/>
              </a:rPr>
              <a:t>2. Научные школы Казахстана: </a:t>
            </a:r>
          </a:p>
          <a:p>
            <a:pPr algn="just"/>
            <a:r>
              <a:rPr lang="ru-RU" sz="3200" b="1" dirty="0">
                <a:latin typeface="Arial" panose="020B0604020202020204" pitchFamily="34" charset="0"/>
                <a:cs typeface="Arial" panose="020B0604020202020204" pitchFamily="34" charset="0"/>
              </a:rPr>
              <a:t>потенциал и проблемы формирования</a:t>
            </a:r>
          </a:p>
        </p:txBody>
      </p:sp>
    </p:spTree>
    <p:extLst>
      <p:ext uri="{BB962C8B-B14F-4D97-AF65-F5344CB8AC3E}">
        <p14:creationId xmlns:p14="http://schemas.microsoft.com/office/powerpoint/2010/main" val="2536972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234870-32D3-4539-B8A5-8D188120E59D}"/>
              </a:ext>
            </a:extLst>
          </p:cNvPr>
          <p:cNvSpPr txBox="1"/>
          <p:nvPr/>
        </p:nvSpPr>
        <p:spPr>
          <a:xfrm>
            <a:off x="148795" y="1432491"/>
            <a:ext cx="11659309" cy="4678204"/>
          </a:xfrm>
          <a:prstGeom prst="rect">
            <a:avLst/>
          </a:prstGeom>
          <a:noFill/>
        </p:spPr>
        <p:txBody>
          <a:bodyPr wrap="square" rtlCol="0">
            <a:spAutoFit/>
          </a:bodyPr>
          <a:lstStyle/>
          <a:p>
            <a:pPr marR="0" lvl="0" algn="just" defTabSz="914400" rtl="0" eaLnBrk="0" fontAlgn="base" latinLnBrk="0" hangingPunct="0">
              <a:lnSpc>
                <a:spcPct val="100000"/>
              </a:lnSpc>
              <a:spcBef>
                <a:spcPct val="0"/>
              </a:spcBef>
              <a:spcAft>
                <a:spcPct val="0"/>
              </a:spcAft>
              <a:buClrTx/>
              <a:buSzTx/>
              <a:tabLst/>
            </a:pPr>
            <a:r>
              <a:rPr kumimoji="0" lang="ru-RU" altLang="ru-RU" sz="2400" b="1" i="0" u="none" strike="noStrike" cap="none" normalizeH="0" baseline="0" dirty="0">
                <a:ln>
                  <a:noFill/>
                </a:ln>
                <a:solidFill>
                  <a:srgbClr val="C00000"/>
                </a:solidFill>
                <a:effectLst/>
                <a:latin typeface="Arial" panose="020B0604020202020204" pitchFamily="34" charset="0"/>
              </a:rPr>
              <a:t>Ключевые проблемы формирования научных школ </a:t>
            </a:r>
            <a:r>
              <a:rPr kumimoji="0" lang="ru-RU" altLang="ru-RU" sz="2000" b="1" i="0" u="none" strike="noStrike" cap="none" normalizeH="0" baseline="0" dirty="0">
                <a:ln>
                  <a:noFill/>
                </a:ln>
                <a:solidFill>
                  <a:srgbClr val="C00000"/>
                </a:solidFill>
                <a:effectLst/>
                <a:latin typeface="Arial" panose="020B0604020202020204" pitchFamily="34" charset="0"/>
              </a:rPr>
              <a:t>(оценка </a:t>
            </a:r>
            <a:r>
              <a:rPr kumimoji="0" lang="en-US" altLang="ru-RU" sz="2000" b="1" i="0" u="none" strike="noStrike" cap="none" normalizeH="0" baseline="0" dirty="0">
                <a:ln>
                  <a:noFill/>
                </a:ln>
                <a:solidFill>
                  <a:srgbClr val="C00000"/>
                </a:solidFill>
                <a:effectLst/>
                <a:latin typeface="Arial" panose="020B0604020202020204" pitchFamily="34" charset="0"/>
              </a:rPr>
              <a:t>GPT</a:t>
            </a:r>
            <a:r>
              <a:rPr kumimoji="0" lang="ru-RU" altLang="ru-RU" sz="2000" b="1" i="0" u="none" strike="noStrike" cap="none" normalizeH="0" baseline="0" dirty="0">
                <a:ln>
                  <a:noFill/>
                </a:ln>
                <a:solidFill>
                  <a:srgbClr val="C00000"/>
                </a:solidFill>
                <a:effectLst/>
                <a:latin typeface="Arial" panose="020B0604020202020204" pitchFamily="34" charset="0"/>
              </a:rPr>
              <a:t>):</a:t>
            </a:r>
            <a:endParaRPr kumimoji="0" lang="en-US" altLang="ru-RU" sz="2000" b="1" i="0" u="none" strike="noStrike" cap="none" normalizeH="0" baseline="0" dirty="0">
              <a:ln>
                <a:noFill/>
              </a:ln>
              <a:solidFill>
                <a:srgbClr val="C00000"/>
              </a:solidFill>
              <a:effectLst/>
              <a:latin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tabLst/>
            </a:pPr>
            <a:endParaRPr kumimoji="0" lang="ru-RU" altLang="ru-RU" b="1" i="0" u="none" strike="noStrike" cap="none" normalizeH="0" baseline="0" dirty="0">
              <a:ln>
                <a:noFill/>
              </a:ln>
              <a:solidFill>
                <a:srgbClr val="C00000"/>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ru-RU" altLang="ru-RU" sz="2400" b="0" i="0" u="none" strike="noStrike" cap="none" normalizeH="0" baseline="0" dirty="0">
                <a:ln>
                  <a:noFill/>
                </a:ln>
                <a:solidFill>
                  <a:schemeClr val="tx1"/>
                </a:solidFill>
                <a:effectLst/>
                <a:latin typeface="Arial" panose="020B0604020202020204" pitchFamily="34" charset="0"/>
              </a:rPr>
              <a:t>научные школы часто держатся </a:t>
            </a:r>
            <a:r>
              <a:rPr kumimoji="0" lang="ru-RU" altLang="ru-RU" sz="2400" b="1" i="0" u="none" strike="noStrike" cap="none" normalizeH="0" baseline="0" dirty="0">
                <a:ln>
                  <a:noFill/>
                </a:ln>
                <a:solidFill>
                  <a:schemeClr val="tx1"/>
                </a:solidFill>
                <a:effectLst/>
                <a:latin typeface="Arial" panose="020B0604020202020204" pitchFamily="34" charset="0"/>
              </a:rPr>
              <a:t>на личности лидера</a:t>
            </a:r>
            <a:r>
              <a:rPr kumimoji="0" lang="ru-RU" altLang="ru-RU" sz="2400" b="0" i="0" u="none" strike="noStrike" cap="none" normalizeH="0" baseline="0" dirty="0">
                <a:ln>
                  <a:noFill/>
                </a:ln>
                <a:solidFill>
                  <a:schemeClr val="tx1"/>
                </a:solidFill>
                <a:effectLst/>
                <a:latin typeface="Arial" panose="020B0604020202020204" pitchFamily="34" charset="0"/>
              </a:rPr>
              <a:t>, а не на воспроизводимой системе; </a:t>
            </a:r>
          </a:p>
          <a:p>
            <a:pPr marL="342900" lvl="0" indent="-342900" algn="just" eaLnBrk="0" fontAlgn="base" hangingPunct="0">
              <a:spcBef>
                <a:spcPct val="0"/>
              </a:spcBef>
              <a:spcAft>
                <a:spcPct val="0"/>
              </a:spcAft>
              <a:buFont typeface="Wingdings" panose="05000000000000000000" pitchFamily="2" charset="2"/>
              <a:buChar char="Ø"/>
            </a:pPr>
            <a:r>
              <a:rPr kumimoji="0" lang="ru-RU" altLang="ru-RU" sz="2400" b="0" i="0" u="none" strike="noStrike" cap="none" normalizeH="0" baseline="0" dirty="0">
                <a:ln>
                  <a:noFill/>
                </a:ln>
                <a:solidFill>
                  <a:schemeClr val="tx1"/>
                </a:solidFill>
                <a:effectLst/>
                <a:latin typeface="Arial" panose="020B0604020202020204" pitchFamily="34" charset="0"/>
              </a:rPr>
              <a:t>недостаточно выстроена </a:t>
            </a:r>
            <a:r>
              <a:rPr kumimoji="0" lang="ru-RU" altLang="ru-RU" sz="2400" b="1" i="0" u="none" strike="noStrike" cap="none" normalizeH="0" baseline="0" dirty="0">
                <a:ln>
                  <a:noFill/>
                </a:ln>
                <a:solidFill>
                  <a:schemeClr val="tx1"/>
                </a:solidFill>
                <a:effectLst/>
                <a:latin typeface="Arial" panose="020B0604020202020204" pitchFamily="34" charset="0"/>
              </a:rPr>
              <a:t>преемственность поколений</a:t>
            </a:r>
            <a:r>
              <a:rPr kumimoji="0" lang="ru-RU" altLang="ru-RU" sz="2400" b="0" i="0" u="none" strike="noStrike" cap="none" normalizeH="0" baseline="0" dirty="0">
                <a:ln>
                  <a:noFill/>
                </a:ln>
                <a:solidFill>
                  <a:schemeClr val="tx1"/>
                </a:solidFill>
                <a:effectLst/>
                <a:latin typeface="Arial" panose="020B0604020202020204" pitchFamily="34" charset="0"/>
              </a:rPr>
              <a:t>: </a:t>
            </a:r>
            <a:r>
              <a:rPr lang="ru-RU" altLang="ru-RU" sz="2400" dirty="0">
                <a:latin typeface="Arial" panose="020B0604020202020204" pitchFamily="34" charset="0"/>
              </a:rPr>
              <a:t>ученый —</a:t>
            </a:r>
            <a:r>
              <a:rPr lang="en-US" altLang="ru-RU" sz="2400" dirty="0">
                <a:latin typeface="Arial" panose="020B0604020202020204" pitchFamily="34" charset="0"/>
              </a:rPr>
              <a:t> </a:t>
            </a:r>
            <a:r>
              <a:rPr lang="ru-RU" altLang="ru-RU" sz="2400" dirty="0">
                <a:latin typeface="Arial" panose="020B0604020202020204" pitchFamily="34" charset="0"/>
              </a:rPr>
              <a:t>молодой исследователь — магистрант —</a:t>
            </a:r>
            <a:r>
              <a:rPr lang="en-US" altLang="ru-RU" sz="2400" dirty="0">
                <a:latin typeface="Arial" panose="020B0604020202020204" pitchFamily="34" charset="0"/>
              </a:rPr>
              <a:t> PhD</a:t>
            </a:r>
            <a:r>
              <a:rPr lang="ru-RU" altLang="ru-RU" sz="2400" dirty="0">
                <a:latin typeface="Arial" panose="020B0604020202020204" pitchFamily="34" charset="0"/>
              </a:rPr>
              <a:t>; </a:t>
            </a:r>
            <a:endParaRPr kumimoji="0" lang="ru-RU" altLang="ru-RU" sz="2400" b="0" i="0" u="none" strike="noStrike" cap="none" normalizeH="0" baseline="0" dirty="0">
              <a:ln>
                <a:noFill/>
              </a:ln>
              <a:solidFill>
                <a:schemeClr val="tx1"/>
              </a:solidFill>
              <a:effectLst/>
              <a:latin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ru-RU" altLang="ru-RU" sz="2400" b="0" i="0" u="none" strike="noStrike" cap="none" normalizeH="0" baseline="0" dirty="0">
                <a:ln>
                  <a:noFill/>
                </a:ln>
                <a:solidFill>
                  <a:schemeClr val="tx1"/>
                </a:solidFill>
                <a:effectLst/>
                <a:latin typeface="Arial" panose="020B0604020202020204" pitchFamily="34" charset="0"/>
              </a:rPr>
              <a:t>результаты НИР часто фиксируются </a:t>
            </a:r>
            <a:r>
              <a:rPr kumimoji="0" lang="ru-RU" altLang="ru-RU" sz="2400" b="1" i="0" u="none" strike="noStrike" cap="none" normalizeH="0" baseline="0" dirty="0">
                <a:ln>
                  <a:noFill/>
                </a:ln>
                <a:solidFill>
                  <a:schemeClr val="tx1"/>
                </a:solidFill>
                <a:effectLst/>
                <a:latin typeface="Arial" panose="020B0604020202020204" pitchFamily="34" charset="0"/>
              </a:rPr>
              <a:t>как отчёты и публикации</a:t>
            </a:r>
            <a:r>
              <a:rPr kumimoji="0" lang="ru-RU" altLang="ru-RU" sz="2400" b="0" i="0" u="none" strike="noStrike" cap="none" normalizeH="0" baseline="0" dirty="0">
                <a:ln>
                  <a:noFill/>
                </a:ln>
                <a:solidFill>
                  <a:schemeClr val="tx1"/>
                </a:solidFill>
                <a:effectLst/>
                <a:latin typeface="Arial" panose="020B0604020202020204" pitchFamily="34" charset="0"/>
              </a:rPr>
              <a:t>, но не как развивающиеся интеллектуальные продукты;</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ru-RU" altLang="ru-RU" sz="2400" b="1" i="0" u="none" strike="noStrike" cap="none" normalizeH="0" baseline="0" dirty="0">
                <a:ln>
                  <a:noFill/>
                </a:ln>
                <a:solidFill>
                  <a:schemeClr val="tx1"/>
                </a:solidFill>
                <a:effectLst/>
                <a:latin typeface="Arial" panose="020B0604020202020204" pitchFamily="34" charset="0"/>
              </a:rPr>
              <a:t>слабая связь </a:t>
            </a:r>
            <a:r>
              <a:rPr kumimoji="0" lang="ru-RU" altLang="ru-RU" sz="2400" b="0" i="0" u="none" strike="noStrike" cap="none" normalizeH="0" baseline="0" dirty="0">
                <a:ln>
                  <a:noFill/>
                </a:ln>
                <a:solidFill>
                  <a:schemeClr val="tx1"/>
                </a:solidFill>
                <a:effectLst/>
                <a:latin typeface="Arial" panose="020B0604020202020204" pitchFamily="34" charset="0"/>
              </a:rPr>
              <a:t>части школ с индустрией, бизнесом и коммерциализацией; </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ru-RU" altLang="ru-RU" sz="2400" b="0" i="0" u="none" strike="noStrike" cap="none" normalizeH="0" baseline="0" dirty="0">
                <a:ln>
                  <a:noFill/>
                </a:ln>
                <a:solidFill>
                  <a:schemeClr val="tx1"/>
                </a:solidFill>
                <a:effectLst/>
                <a:latin typeface="Arial" panose="020B0604020202020204" pitchFamily="34" charset="0"/>
              </a:rPr>
              <a:t>отсутствует </a:t>
            </a:r>
            <a:r>
              <a:rPr kumimoji="0" lang="ru-RU" altLang="ru-RU" sz="2400" b="1" i="0" u="none" strike="noStrike" cap="none" normalizeH="0" baseline="0" dirty="0">
                <a:ln>
                  <a:noFill/>
                </a:ln>
                <a:solidFill>
                  <a:schemeClr val="tx1"/>
                </a:solidFill>
                <a:effectLst/>
                <a:latin typeface="Arial" panose="020B0604020202020204" pitchFamily="34" charset="0"/>
              </a:rPr>
              <a:t>единая база знаний </a:t>
            </a:r>
            <a:r>
              <a:rPr kumimoji="0" lang="ru-RU" altLang="ru-RU" sz="2400" b="0" i="0" u="none" strike="noStrike" cap="none" normalizeH="0" baseline="0" dirty="0">
                <a:ln>
                  <a:noFill/>
                </a:ln>
                <a:solidFill>
                  <a:schemeClr val="tx1"/>
                </a:solidFill>
                <a:effectLst/>
                <a:latin typeface="Arial" panose="020B0604020202020204" pitchFamily="34" charset="0"/>
              </a:rPr>
              <a:t>и мониторинга </a:t>
            </a:r>
            <a:r>
              <a:rPr kumimoji="0" lang="ru-RU" altLang="ru-RU" sz="2400" i="0" u="none" strike="noStrike" cap="none" normalizeH="0" baseline="0" dirty="0">
                <a:ln>
                  <a:noFill/>
                </a:ln>
                <a:solidFill>
                  <a:schemeClr val="tx1"/>
                </a:solidFill>
                <a:effectLst/>
                <a:latin typeface="Arial" panose="020B0604020202020204" pitchFamily="34" charset="0"/>
              </a:rPr>
              <a:t>зрелости</a:t>
            </a:r>
            <a:r>
              <a:rPr kumimoji="0" lang="ru-RU" altLang="ru-RU" sz="2400" b="0" i="0" u="none" strike="noStrike" cap="none" normalizeH="0" baseline="0" dirty="0">
                <a:ln>
                  <a:noFill/>
                </a:ln>
                <a:solidFill>
                  <a:schemeClr val="tx1"/>
                </a:solidFill>
                <a:effectLst/>
                <a:latin typeface="Arial" panose="020B0604020202020204" pitchFamily="34" charset="0"/>
              </a:rPr>
              <a:t> научных школ; </a:t>
            </a: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kumimoji="0" lang="ru-RU" altLang="ru-RU" sz="2400" b="0" i="0" u="none" strike="noStrike" cap="none" normalizeH="0" baseline="0" dirty="0">
                <a:ln>
                  <a:noFill/>
                </a:ln>
                <a:solidFill>
                  <a:schemeClr val="tx1"/>
                </a:solidFill>
                <a:effectLst/>
                <a:latin typeface="Arial" panose="020B0604020202020204" pitchFamily="34" charset="0"/>
              </a:rPr>
              <a:t>цифровые следы деятельности научных школ пока не превращаются в </a:t>
            </a:r>
            <a:r>
              <a:rPr kumimoji="0" lang="ru-RU" altLang="ru-RU" sz="2400" b="1" i="0" u="none" strike="noStrike" cap="none" normalizeH="0" baseline="0" dirty="0">
                <a:ln>
                  <a:noFill/>
                </a:ln>
                <a:solidFill>
                  <a:schemeClr val="tx1"/>
                </a:solidFill>
                <a:effectLst/>
                <a:latin typeface="Arial" panose="020B0604020202020204" pitchFamily="34" charset="0"/>
              </a:rPr>
              <a:t>управленческое знание</a:t>
            </a:r>
            <a:r>
              <a:rPr kumimoji="0" lang="ru-RU" altLang="ru-RU" sz="2400" b="0" i="0" u="none" strike="noStrike" cap="none" normalizeH="0" baseline="0" dirty="0">
                <a:ln>
                  <a:noFill/>
                </a:ln>
                <a:solidFill>
                  <a:schemeClr val="tx1"/>
                </a:solidFill>
                <a:effectLst/>
                <a:latin typeface="Arial" panose="020B0604020202020204" pitchFamily="34" charset="0"/>
              </a:rPr>
              <a:t>. </a:t>
            </a:r>
          </a:p>
          <a:p>
            <a:endParaRPr lang="ru-RU" sz="1600" dirty="0"/>
          </a:p>
        </p:txBody>
      </p:sp>
      <p:sp>
        <p:nvSpPr>
          <p:cNvPr id="3" name="TextBox 2">
            <a:extLst>
              <a:ext uri="{FF2B5EF4-FFF2-40B4-BE49-F238E27FC236}">
                <a16:creationId xmlns:a16="http://schemas.microsoft.com/office/drawing/2014/main" id="{CF9FBB75-C08E-49AC-BBBC-947E6A1991D3}"/>
              </a:ext>
            </a:extLst>
          </p:cNvPr>
          <p:cNvSpPr txBox="1"/>
          <p:nvPr/>
        </p:nvSpPr>
        <p:spPr>
          <a:xfrm>
            <a:off x="383896" y="5695196"/>
            <a:ext cx="11424213" cy="830997"/>
          </a:xfrm>
          <a:prstGeom prst="rect">
            <a:avLst/>
          </a:prstGeom>
          <a:noFill/>
        </p:spPr>
        <p:txBody>
          <a:bodyPr wrap="square" rtlCol="0">
            <a:spAutoFit/>
          </a:bodyPr>
          <a:lstStyle/>
          <a:p>
            <a:pPr algn="ctr"/>
            <a:r>
              <a:rPr lang="ru-RU" sz="2400" b="1" dirty="0">
                <a:solidFill>
                  <a:srgbClr val="C00000"/>
                </a:solidFill>
                <a:latin typeface="Arial" panose="020B0604020202020204" pitchFamily="34" charset="0"/>
                <a:cs typeface="Arial" panose="020B0604020202020204" pitchFamily="34" charset="0"/>
              </a:rPr>
              <a:t>Научная школа </a:t>
            </a:r>
            <a:r>
              <a:rPr lang="ru-RU" sz="2400" dirty="0">
                <a:solidFill>
                  <a:srgbClr val="C00000"/>
                </a:solidFill>
                <a:latin typeface="Arial" panose="020B0604020202020204" pitchFamily="34" charset="0"/>
                <a:cs typeface="Arial" panose="020B0604020202020204" pitchFamily="34" charset="0"/>
              </a:rPr>
              <a:t>должна рассматриваться не только как научная традиция, </a:t>
            </a:r>
            <a:endParaRPr lang="en-US" sz="2400" dirty="0">
              <a:solidFill>
                <a:srgbClr val="C00000"/>
              </a:solidFill>
              <a:latin typeface="Arial" panose="020B0604020202020204" pitchFamily="34" charset="0"/>
              <a:cs typeface="Arial" panose="020B0604020202020204" pitchFamily="34" charset="0"/>
            </a:endParaRPr>
          </a:p>
          <a:p>
            <a:pPr algn="ctr"/>
            <a:r>
              <a:rPr lang="ru-RU" sz="2400" dirty="0">
                <a:solidFill>
                  <a:srgbClr val="C00000"/>
                </a:solidFill>
                <a:latin typeface="Arial" panose="020B0604020202020204" pitchFamily="34" charset="0"/>
                <a:cs typeface="Arial" panose="020B0604020202020204" pitchFamily="34" charset="0"/>
              </a:rPr>
              <a:t>но и </a:t>
            </a:r>
            <a:r>
              <a:rPr lang="ru-RU" sz="2400" b="1" dirty="0">
                <a:solidFill>
                  <a:srgbClr val="C00000"/>
                </a:solidFill>
                <a:latin typeface="Arial" panose="020B0604020202020204" pitchFamily="34" charset="0"/>
                <a:cs typeface="Arial" panose="020B0604020202020204" pitchFamily="34" charset="0"/>
              </a:rPr>
              <a:t>как управляемая система развития.</a:t>
            </a:r>
          </a:p>
        </p:txBody>
      </p:sp>
      <p:sp>
        <p:nvSpPr>
          <p:cNvPr id="11" name="Заголовок 3">
            <a:extLst>
              <a:ext uri="{FF2B5EF4-FFF2-40B4-BE49-F238E27FC236}">
                <a16:creationId xmlns:a16="http://schemas.microsoft.com/office/drawing/2014/main" id="{37EB052F-77CF-4AA1-9525-77D63A794DC6}"/>
              </a:ext>
            </a:extLst>
          </p:cNvPr>
          <p:cNvSpPr txBox="1">
            <a:spLocks/>
          </p:cNvSpPr>
          <p:nvPr/>
        </p:nvSpPr>
        <p:spPr>
          <a:xfrm>
            <a:off x="0" y="-791"/>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pPr algn="just"/>
            <a:r>
              <a:rPr lang="ru-RU" sz="3200" b="1" dirty="0">
                <a:latin typeface="Arial" panose="020B0604020202020204" pitchFamily="34" charset="0"/>
                <a:cs typeface="Arial" panose="020B0604020202020204" pitchFamily="34" charset="0"/>
              </a:rPr>
              <a:t>2. Научные школы Казахстана: </a:t>
            </a:r>
          </a:p>
          <a:p>
            <a:pPr algn="just"/>
            <a:r>
              <a:rPr lang="ru-RU" sz="3200" b="1" dirty="0">
                <a:latin typeface="Arial" panose="020B0604020202020204" pitchFamily="34" charset="0"/>
                <a:cs typeface="Arial" panose="020B0604020202020204" pitchFamily="34" charset="0"/>
              </a:rPr>
              <a:t>потенциал и проблемы формирования</a:t>
            </a:r>
          </a:p>
        </p:txBody>
      </p:sp>
    </p:spTree>
    <p:extLst>
      <p:ext uri="{BB962C8B-B14F-4D97-AF65-F5344CB8AC3E}">
        <p14:creationId xmlns:p14="http://schemas.microsoft.com/office/powerpoint/2010/main" val="3246121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3"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55">
              <a:defRPr/>
            </a:pPr>
            <a:fld id="{8DCB8E18-9C30-40C0-B9B0-C8A298BC5BA0}" type="slidenum">
              <a:rPr lang="ru-RU" sz="1800" b="1">
                <a:solidFill>
                  <a:prstClr val="black">
                    <a:tint val="75000"/>
                  </a:prstClr>
                </a:solidFill>
                <a:latin typeface="Calibri" panose="020F0502020204030204"/>
              </a:rPr>
              <a:pPr defTabSz="914455">
                <a:defRPr/>
              </a:pPr>
              <a:t>13</a:t>
            </a:fld>
            <a:endParaRPr lang="ru-RU" sz="1800" b="1" dirty="0">
              <a:solidFill>
                <a:prstClr val="black">
                  <a:tint val="75000"/>
                </a:prstClr>
              </a:solidFill>
              <a:latin typeface="Calibri" panose="020F0502020204030204"/>
            </a:endParaRPr>
          </a:p>
        </p:txBody>
      </p:sp>
      <p:sp>
        <p:nvSpPr>
          <p:cNvPr id="9" name="Заголовок 3">
            <a:extLst>
              <a:ext uri="{FF2B5EF4-FFF2-40B4-BE49-F238E27FC236}">
                <a16:creationId xmlns:a16="http://schemas.microsoft.com/office/drawing/2014/main" id="{B18B6119-1887-45D3-813F-852615F6F688}"/>
              </a:ext>
            </a:extLst>
          </p:cNvPr>
          <p:cNvSpPr txBox="1">
            <a:spLocks/>
          </p:cNvSpPr>
          <p:nvPr/>
        </p:nvSpPr>
        <p:spPr>
          <a:xfrm>
            <a:off x="347241" y="2303362"/>
            <a:ext cx="11516809" cy="2673751"/>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chemeClr val="bg1"/>
                </a:solidFill>
                <a:latin typeface="Arial" panose="020B0604020202020204" pitchFamily="34" charset="0"/>
                <a:cs typeface="Arial" panose="020B0604020202020204" pitchFamily="34" charset="0"/>
              </a:rPr>
              <a:t>3. Развитие ключевых отраслей страны </a:t>
            </a:r>
          </a:p>
          <a:p>
            <a:pPr algn="ctr"/>
            <a:r>
              <a:rPr lang="ru-RU" sz="4000" b="1" dirty="0">
                <a:solidFill>
                  <a:schemeClr val="bg1"/>
                </a:solidFill>
                <a:latin typeface="Arial" panose="020B0604020202020204" pitchFamily="34" charset="0"/>
                <a:cs typeface="Arial" panose="020B0604020202020204" pitchFamily="34" charset="0"/>
              </a:rPr>
              <a:t>на базе научных школ</a:t>
            </a:r>
          </a:p>
          <a:p>
            <a:pPr algn="ctr"/>
            <a:endParaRPr lang="ru-RU" sz="4000" b="1" dirty="0">
              <a:solidFill>
                <a:schemeClr val="bg1"/>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BD32E024-CF6A-4060-B18F-3F7823D75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573" y="468028"/>
            <a:ext cx="1886173" cy="793613"/>
          </a:xfrm>
          <a:prstGeom prst="rect">
            <a:avLst/>
          </a:prstGeom>
        </p:spPr>
      </p:pic>
      <p:pic>
        <p:nvPicPr>
          <p:cNvPr id="11" name="Рисунок 10">
            <a:extLst>
              <a:ext uri="{FF2B5EF4-FFF2-40B4-BE49-F238E27FC236}">
                <a16:creationId xmlns:a16="http://schemas.microsoft.com/office/drawing/2014/main" id="{C7F39E02-134C-48CE-873D-7FE32B4EB7C5}"/>
              </a:ext>
            </a:extLst>
          </p:cNvPr>
          <p:cNvPicPr>
            <a:picLocks noChangeAspect="1"/>
          </p:cNvPicPr>
          <p:nvPr/>
        </p:nvPicPr>
        <p:blipFill rotWithShape="1">
          <a:blip r:embed="rId3">
            <a:extLst>
              <a:ext uri="{28A0092B-C50C-407E-A947-70E740481C1C}">
                <a14:useLocalDpi xmlns:a14="http://schemas.microsoft.com/office/drawing/2010/main" val="0"/>
              </a:ext>
            </a:extLst>
          </a:blip>
          <a:srcRect l="13103" t="13846" r="9836" b="19288"/>
          <a:stretch/>
        </p:blipFill>
        <p:spPr>
          <a:xfrm>
            <a:off x="347241" y="146114"/>
            <a:ext cx="1711232" cy="1462767"/>
          </a:xfrm>
          <a:prstGeom prst="rect">
            <a:avLst/>
          </a:prstGeom>
        </p:spPr>
      </p:pic>
      <p:pic>
        <p:nvPicPr>
          <p:cNvPr id="12" name="Рисунок 11">
            <a:extLst>
              <a:ext uri="{FF2B5EF4-FFF2-40B4-BE49-F238E27FC236}">
                <a16:creationId xmlns:a16="http://schemas.microsoft.com/office/drawing/2014/main" id="{3FD5698A-0760-4E14-82B6-6C463BB5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141" y="430025"/>
            <a:ext cx="2408162" cy="968964"/>
          </a:xfrm>
          <a:prstGeom prst="rect">
            <a:avLst/>
          </a:prstGeom>
        </p:spPr>
      </p:pic>
    </p:spTree>
    <p:extLst>
      <p:ext uri="{BB962C8B-B14F-4D97-AF65-F5344CB8AC3E}">
        <p14:creationId xmlns:p14="http://schemas.microsoft.com/office/powerpoint/2010/main" val="3957209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3"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55">
              <a:defRPr/>
            </a:pPr>
            <a:fld id="{8DCB8E18-9C30-40C0-B9B0-C8A298BC5BA0}" type="slidenum">
              <a:rPr lang="ru-RU" sz="1800" b="1">
                <a:solidFill>
                  <a:prstClr val="black">
                    <a:tint val="75000"/>
                  </a:prstClr>
                </a:solidFill>
                <a:latin typeface="Calibri" panose="020F0502020204030204"/>
              </a:rPr>
              <a:pPr defTabSz="914455">
                <a:defRPr/>
              </a:pPr>
              <a:t>14</a:t>
            </a:fld>
            <a:endParaRPr lang="ru-RU" sz="1800" b="1" dirty="0">
              <a:solidFill>
                <a:prstClr val="black">
                  <a:tint val="75000"/>
                </a:prstClr>
              </a:solidFill>
              <a:latin typeface="Calibri" panose="020F0502020204030204"/>
            </a:endParaRPr>
          </a:p>
        </p:txBody>
      </p:sp>
      <p:sp>
        <p:nvSpPr>
          <p:cNvPr id="8" name="TextBox 7">
            <a:extLst>
              <a:ext uri="{FF2B5EF4-FFF2-40B4-BE49-F238E27FC236}">
                <a16:creationId xmlns:a16="http://schemas.microsoft.com/office/drawing/2014/main" id="{83234870-32D3-4539-B8A5-8D188120E59D}"/>
              </a:ext>
            </a:extLst>
          </p:cNvPr>
          <p:cNvSpPr txBox="1"/>
          <p:nvPr/>
        </p:nvSpPr>
        <p:spPr>
          <a:xfrm>
            <a:off x="148796" y="1502688"/>
            <a:ext cx="11894407" cy="6155531"/>
          </a:xfrm>
          <a:prstGeom prst="rect">
            <a:avLst/>
          </a:prstGeom>
          <a:noFill/>
        </p:spPr>
        <p:txBody>
          <a:bodyPr wrap="square" rtlCol="0">
            <a:spAutoFit/>
          </a:bodyPr>
          <a:lstStyle/>
          <a:p>
            <a:pPr algn="just"/>
            <a:r>
              <a:rPr lang="ru-RU" sz="2400" b="1" dirty="0">
                <a:solidFill>
                  <a:srgbClr val="C00000"/>
                </a:solidFill>
                <a:latin typeface="Arial" panose="020B0604020202020204" pitchFamily="34" charset="0"/>
                <a:cs typeface="Arial" panose="020B0604020202020204" pitchFamily="34" charset="0"/>
              </a:rPr>
              <a:t>Научная школа как механизм отраслевого развития</a:t>
            </a:r>
          </a:p>
          <a:p>
            <a:pPr algn="just"/>
            <a:r>
              <a:rPr lang="ru-RU" sz="2400" dirty="0">
                <a:latin typeface="Arial" panose="020B0604020202020204" pitchFamily="34" charset="0"/>
                <a:cs typeface="Arial" panose="020B0604020202020204" pitchFamily="34" charset="0"/>
              </a:rPr>
              <a:t>Научная школа создаёт не только научные публикации, а долгосрочную основу развития отрасли:</a:t>
            </a:r>
            <a:r>
              <a:rPr lang="en-US" sz="2400" dirty="0">
                <a:latin typeface="Arial" panose="020B0604020202020204" pitchFamily="34" charset="0"/>
                <a:cs typeface="Arial" panose="020B0604020202020204" pitchFamily="34" charset="0"/>
              </a:rPr>
              <a:t> </a:t>
            </a:r>
            <a:r>
              <a:rPr lang="ru-RU" sz="2400" b="1" dirty="0">
                <a:latin typeface="Arial" panose="020B0604020202020204" pitchFamily="34" charset="0"/>
                <a:cs typeface="Arial" panose="020B0604020202020204" pitchFamily="34" charset="0"/>
              </a:rPr>
              <a:t>научная идея </a:t>
            </a:r>
            <a:r>
              <a:rPr lang="ru-RU" sz="3200" b="1" dirty="0">
                <a:cs typeface="Arial" panose="020B0604020202020204" pitchFamily="34" charset="0"/>
              </a:rPr>
              <a:t>→</a:t>
            </a:r>
            <a:r>
              <a:rPr lang="ru-RU" sz="2400" b="1" dirty="0">
                <a:latin typeface="Arial" panose="020B0604020202020204" pitchFamily="34" charset="0"/>
                <a:cs typeface="Arial" panose="020B0604020202020204" pitchFamily="34" charset="0"/>
              </a:rPr>
              <a:t> исследовательская программа </a:t>
            </a:r>
            <a:r>
              <a:rPr lang="ru-RU" sz="2400" b="1" dirty="0">
                <a:cs typeface="Arial" panose="020B0604020202020204" pitchFamily="34" charset="0"/>
              </a:rPr>
              <a:t>→</a:t>
            </a:r>
            <a:r>
              <a:rPr lang="ru-RU" sz="2400" b="1" dirty="0">
                <a:latin typeface="Arial" panose="020B0604020202020204" pitchFamily="34" charset="0"/>
                <a:cs typeface="Arial" panose="020B0604020202020204" pitchFamily="34" charset="0"/>
              </a:rPr>
              <a:t> команда учеников </a:t>
            </a:r>
            <a:r>
              <a:rPr lang="ru-RU" sz="2400" b="1" dirty="0">
                <a:cs typeface="Arial" panose="020B0604020202020204" pitchFamily="34" charset="0"/>
              </a:rPr>
              <a:t>→</a:t>
            </a:r>
            <a:r>
              <a:rPr lang="ru-RU" sz="2400" b="1" dirty="0">
                <a:latin typeface="Arial" panose="020B0604020202020204" pitchFamily="34" charset="0"/>
                <a:cs typeface="Arial" panose="020B0604020202020204" pitchFamily="34" charset="0"/>
              </a:rPr>
              <a:t> технологии </a:t>
            </a:r>
            <a:r>
              <a:rPr lang="ru-RU" sz="2400" b="1" dirty="0">
                <a:cs typeface="Arial" panose="020B0604020202020204" pitchFamily="34" charset="0"/>
              </a:rPr>
              <a:t>→</a:t>
            </a:r>
            <a:r>
              <a:rPr lang="ru-RU" sz="2400" b="1" dirty="0">
                <a:latin typeface="Arial" panose="020B0604020202020204" pitchFamily="34" charset="0"/>
                <a:cs typeface="Arial" panose="020B0604020202020204" pitchFamily="34" charset="0"/>
              </a:rPr>
              <a:t> прикладные решения </a:t>
            </a:r>
            <a:r>
              <a:rPr lang="ru-RU" sz="2400" b="1" dirty="0">
                <a:cs typeface="Arial" panose="020B0604020202020204" pitchFamily="34" charset="0"/>
              </a:rPr>
              <a:t>→</a:t>
            </a:r>
            <a:r>
              <a:rPr lang="ru-RU" sz="2400" b="1" dirty="0">
                <a:latin typeface="Arial" panose="020B0604020202020204" pitchFamily="34" charset="0"/>
                <a:cs typeface="Arial" panose="020B0604020202020204" pitchFamily="34" charset="0"/>
              </a:rPr>
              <a:t> отраслевой эффект</a:t>
            </a:r>
            <a:endParaRPr lang="en-US" sz="2400" b="1" dirty="0">
              <a:latin typeface="Arial" panose="020B0604020202020204" pitchFamily="34" charset="0"/>
              <a:cs typeface="Arial" panose="020B0604020202020204" pitchFamily="34" charset="0"/>
            </a:endParaRPr>
          </a:p>
          <a:p>
            <a:pPr algn="just"/>
            <a:endParaRPr lang="en-US" sz="1000" b="1" dirty="0">
              <a:solidFill>
                <a:srgbClr val="C00000"/>
              </a:solidFill>
              <a:latin typeface="Arial" panose="020B0604020202020204" pitchFamily="34" charset="0"/>
              <a:cs typeface="Arial" panose="020B0604020202020204" pitchFamily="34" charset="0"/>
            </a:endParaRPr>
          </a:p>
          <a:p>
            <a:pPr algn="just"/>
            <a:r>
              <a:rPr lang="ru-RU" sz="2200" b="1" dirty="0">
                <a:solidFill>
                  <a:srgbClr val="C00000"/>
                </a:solidFill>
                <a:latin typeface="Arial" panose="020B0604020202020204" pitchFamily="34" charset="0"/>
                <a:cs typeface="Arial" panose="020B0604020202020204" pitchFamily="34" charset="0"/>
              </a:rPr>
              <a:t>Научные школы обеспечивают:</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воспроизводство кадров и исследовательской культуры;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накопление и передачу уникального знания;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связь образования, исследований и инноваций;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создание прикладных технологий и инженерных решений;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экспертную поддержку государства, бизнеса и производства.</a:t>
            </a:r>
            <a:endParaRPr lang="en-US" sz="2200" dirty="0">
              <a:latin typeface="Arial" panose="020B0604020202020204" pitchFamily="34" charset="0"/>
              <a:cs typeface="Arial" panose="020B0604020202020204" pitchFamily="34" charset="0"/>
            </a:endParaRPr>
          </a:p>
          <a:p>
            <a:pPr algn="ctr"/>
            <a:endParaRPr lang="en-US" sz="1400" b="1" dirty="0">
              <a:solidFill>
                <a:srgbClr val="C00000"/>
              </a:solidFill>
              <a:latin typeface="Arial" panose="020B0604020202020204" pitchFamily="34" charset="0"/>
              <a:cs typeface="Arial" panose="020B0604020202020204" pitchFamily="34" charset="0"/>
            </a:endParaRPr>
          </a:p>
          <a:p>
            <a:pPr algn="ctr"/>
            <a:r>
              <a:rPr lang="ru-RU" sz="2400" b="1" dirty="0">
                <a:solidFill>
                  <a:srgbClr val="C00000"/>
                </a:solidFill>
                <a:latin typeface="Arial" panose="020B0604020202020204" pitchFamily="34" charset="0"/>
                <a:cs typeface="Arial" panose="020B0604020202020204" pitchFamily="34" charset="0"/>
              </a:rPr>
              <a:t>Ключевой тезис: </a:t>
            </a:r>
            <a:endParaRPr lang="en-US" sz="2400" b="1" dirty="0">
              <a:solidFill>
                <a:srgbClr val="C00000"/>
              </a:solidFill>
              <a:latin typeface="Arial" panose="020B0604020202020204" pitchFamily="34" charset="0"/>
              <a:cs typeface="Arial" panose="020B0604020202020204" pitchFamily="34" charset="0"/>
            </a:endParaRPr>
          </a:p>
          <a:p>
            <a:pPr algn="ctr"/>
            <a:r>
              <a:rPr lang="ru-RU" sz="2000" b="1" dirty="0">
                <a:latin typeface="Arial" panose="020B0604020202020204" pitchFamily="34" charset="0"/>
                <a:cs typeface="Arial" panose="020B0604020202020204" pitchFamily="34" charset="0"/>
              </a:rPr>
              <a:t>Сильная научная школа измеряется не только публикационной активностью,</a:t>
            </a:r>
            <a:br>
              <a:rPr lang="ru-RU" sz="2000" b="1" dirty="0">
                <a:latin typeface="Arial" panose="020B0604020202020204" pitchFamily="34" charset="0"/>
                <a:cs typeface="Arial" panose="020B0604020202020204" pitchFamily="34" charset="0"/>
              </a:rPr>
            </a:br>
            <a:r>
              <a:rPr lang="ru-RU" sz="2000" b="1" dirty="0">
                <a:latin typeface="Arial" panose="020B0604020202020204" pitchFamily="34" charset="0"/>
                <a:cs typeface="Arial" panose="020B0604020202020204" pitchFamily="34" charset="0"/>
              </a:rPr>
              <a:t>а способностью воспроизводить знания, кадры, технологии и отраслевые решения.</a:t>
            </a:r>
            <a:endParaRPr lang="ru-RU"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a:p>
            <a:pPr algn="just">
              <a:buFont typeface="Arial" panose="020B0604020202020204" pitchFamily="34" charset="0"/>
              <a:buChar char="•"/>
            </a:pPr>
            <a:endParaRPr lang="ru-RU" sz="2000" dirty="0">
              <a:latin typeface="Arial" panose="020B0604020202020204" pitchFamily="34" charset="0"/>
              <a:cs typeface="Arial" panose="020B0604020202020204" pitchFamily="34" charset="0"/>
            </a:endParaRPr>
          </a:p>
          <a:p>
            <a:pPr algn="just"/>
            <a:endParaRPr lang="ru-RU" sz="2000" dirty="0">
              <a:latin typeface="Arial" panose="020B0604020202020204" pitchFamily="34" charset="0"/>
              <a:cs typeface="Arial" panose="020B0604020202020204" pitchFamily="34" charset="0"/>
            </a:endParaRPr>
          </a:p>
        </p:txBody>
      </p:sp>
      <p:sp>
        <p:nvSpPr>
          <p:cNvPr id="10" name="Заголовок 3">
            <a:extLst>
              <a:ext uri="{FF2B5EF4-FFF2-40B4-BE49-F238E27FC236}">
                <a16:creationId xmlns:a16="http://schemas.microsoft.com/office/drawing/2014/main" id="{86C5B492-3DFE-4A10-938F-313B91D36D43}"/>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3200" b="1" dirty="0">
                <a:solidFill>
                  <a:schemeClr val="bg1"/>
                </a:solidFill>
                <a:latin typeface="Arial" panose="020B0604020202020204" pitchFamily="34" charset="0"/>
                <a:cs typeface="Arial" panose="020B0604020202020204" pitchFamily="34" charset="0"/>
              </a:rPr>
              <a:t>3. Развитие ключевых отраслей страны </a:t>
            </a:r>
          </a:p>
          <a:p>
            <a:pPr algn="just"/>
            <a:r>
              <a:rPr lang="ru-RU" sz="3200" b="1" dirty="0">
                <a:solidFill>
                  <a:schemeClr val="bg1"/>
                </a:solidFill>
                <a:latin typeface="Arial" panose="020B0604020202020204" pitchFamily="34" charset="0"/>
                <a:cs typeface="Arial" panose="020B0604020202020204" pitchFamily="34" charset="0"/>
              </a:rPr>
              <a:t>на базе научных школ</a:t>
            </a:r>
          </a:p>
        </p:txBody>
      </p:sp>
    </p:spTree>
    <p:extLst>
      <p:ext uri="{BB962C8B-B14F-4D97-AF65-F5344CB8AC3E}">
        <p14:creationId xmlns:p14="http://schemas.microsoft.com/office/powerpoint/2010/main" val="3913767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234870-32D3-4539-B8A5-8D188120E59D}"/>
              </a:ext>
            </a:extLst>
          </p:cNvPr>
          <p:cNvSpPr txBox="1"/>
          <p:nvPr/>
        </p:nvSpPr>
        <p:spPr>
          <a:xfrm>
            <a:off x="131689" y="1394223"/>
            <a:ext cx="11894407" cy="707886"/>
          </a:xfrm>
          <a:prstGeom prst="rect">
            <a:avLst/>
          </a:prstGeom>
          <a:noFill/>
        </p:spPr>
        <p:txBody>
          <a:bodyPr wrap="square" rtlCol="0">
            <a:spAutoFit/>
          </a:bodyPr>
          <a:lstStyle/>
          <a:p>
            <a:pPr marR="0" lvl="0" algn="just" defTabSz="914400" rtl="0" eaLnBrk="0" fontAlgn="base" latinLnBrk="0" hangingPunct="0">
              <a:lnSpc>
                <a:spcPct val="100000"/>
              </a:lnSpc>
              <a:spcBef>
                <a:spcPct val="0"/>
              </a:spcBef>
              <a:spcAft>
                <a:spcPct val="0"/>
              </a:spcAft>
              <a:buClrTx/>
              <a:buSzTx/>
              <a:tabLst/>
            </a:pPr>
            <a:r>
              <a:rPr lang="ru-RU" sz="2000" dirty="0">
                <a:latin typeface="Arial" panose="020B0604020202020204" pitchFamily="34" charset="0"/>
                <a:cs typeface="Arial" panose="020B0604020202020204" pitchFamily="34" charset="0"/>
              </a:rPr>
              <a:t>Научная школа становится драйвером развития, когда её результаты переходят из академической среды в отраслевую практику.</a:t>
            </a:r>
            <a:endParaRPr lang="ru-RU"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7AC66EE-CF76-48A0-B9A9-31BF00C7B008}"/>
              </a:ext>
            </a:extLst>
          </p:cNvPr>
          <p:cNvSpPr txBox="1"/>
          <p:nvPr/>
        </p:nvSpPr>
        <p:spPr>
          <a:xfrm>
            <a:off x="97474" y="2099020"/>
            <a:ext cx="11928622" cy="2554545"/>
          </a:xfrm>
          <a:prstGeom prst="rect">
            <a:avLst/>
          </a:prstGeom>
          <a:noFill/>
        </p:spPr>
        <p:txBody>
          <a:bodyPr wrap="square" rtlCol="0">
            <a:spAutoFit/>
          </a:bodyPr>
          <a:lstStyle/>
          <a:p>
            <a:pPr algn="just"/>
            <a:r>
              <a:rPr lang="ru-RU" sz="2000" b="1" dirty="0">
                <a:solidFill>
                  <a:srgbClr val="C00000"/>
                </a:solidFill>
                <a:latin typeface="Arial" panose="020B0604020202020204" pitchFamily="34" charset="0"/>
                <a:cs typeface="Arial" panose="020B0604020202020204" pitchFamily="34" charset="0"/>
              </a:rPr>
              <a:t>Отраслевые контуры для Казахстана</a:t>
            </a:r>
          </a:p>
          <a:p>
            <a:pPr marL="285750" indent="-28575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геология и недропользование → минерально-сырьевая база страны;</a:t>
            </a:r>
          </a:p>
          <a:p>
            <a:pPr marL="285750" indent="-28575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металлургия и материалы → промышленная и технологическая независимость;</a:t>
            </a:r>
          </a:p>
          <a:p>
            <a:pPr marL="285750" marR="0" lvl="0" indent="-285750" algn="just"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ru-RU" sz="2000" dirty="0">
                <a:latin typeface="Arial" panose="020B0604020202020204" pitchFamily="34" charset="0"/>
                <a:cs typeface="Arial" panose="020B0604020202020204" pitchFamily="34" charset="0"/>
              </a:rPr>
              <a:t>ИКТ и искусственный интеллект → цифровая экономика;</a:t>
            </a:r>
          </a:p>
          <a:p>
            <a:pPr marL="285750" indent="-28575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механика и инженерные системы → новые технические решения;</a:t>
            </a:r>
          </a:p>
          <a:p>
            <a:pPr marL="285750" indent="-28575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управление проектами → повышение управляемости развития;</a:t>
            </a:r>
          </a:p>
          <a:p>
            <a:pPr marL="285750" indent="-28575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коммуникации и </a:t>
            </a:r>
            <a:r>
              <a:rPr lang="ru-RU" sz="2000" dirty="0" err="1">
                <a:latin typeface="Arial" panose="020B0604020202020204" pitchFamily="34" charset="0"/>
                <a:cs typeface="Arial" panose="020B0604020202020204" pitchFamily="34" charset="0"/>
              </a:rPr>
              <a:t>межпрофессиональное</a:t>
            </a:r>
            <a:r>
              <a:rPr lang="ru-RU" sz="2000" dirty="0">
                <a:latin typeface="Arial" panose="020B0604020202020204" pitchFamily="34" charset="0"/>
                <a:cs typeface="Arial" panose="020B0604020202020204" pitchFamily="34" charset="0"/>
              </a:rPr>
              <a:t> взаимодействие → интеграция науки, образования и бизнеса.</a:t>
            </a:r>
          </a:p>
        </p:txBody>
      </p:sp>
      <p:sp>
        <p:nvSpPr>
          <p:cNvPr id="4" name="TextBox 3">
            <a:extLst>
              <a:ext uri="{FF2B5EF4-FFF2-40B4-BE49-F238E27FC236}">
                <a16:creationId xmlns:a16="http://schemas.microsoft.com/office/drawing/2014/main" id="{CC05197E-3FDD-48F5-BCB3-533D2F27BE5A}"/>
              </a:ext>
            </a:extLst>
          </p:cNvPr>
          <p:cNvSpPr txBox="1"/>
          <p:nvPr/>
        </p:nvSpPr>
        <p:spPr>
          <a:xfrm>
            <a:off x="97474" y="5657671"/>
            <a:ext cx="11314544" cy="1292662"/>
          </a:xfrm>
          <a:prstGeom prst="rect">
            <a:avLst/>
          </a:prstGeom>
          <a:noFill/>
        </p:spPr>
        <p:txBody>
          <a:bodyPr wrap="square" rtlCol="0">
            <a:spAutoFit/>
          </a:bodyPr>
          <a:lstStyle/>
          <a:p>
            <a:pPr algn="ctr"/>
            <a:r>
              <a:rPr lang="ru-RU" sz="2400" b="1" dirty="0">
                <a:solidFill>
                  <a:srgbClr val="C00000"/>
                </a:solidFill>
                <a:latin typeface="Arial" panose="020B0604020202020204" pitchFamily="34" charset="0"/>
                <a:cs typeface="Arial" panose="020B0604020202020204" pitchFamily="34" charset="0"/>
              </a:rPr>
              <a:t>Ключевой тезис:</a:t>
            </a:r>
          </a:p>
          <a:p>
            <a:pPr algn="ctr"/>
            <a:r>
              <a:rPr lang="ru-RU" b="1" dirty="0">
                <a:latin typeface="Arial" panose="020B0604020202020204" pitchFamily="34" charset="0"/>
                <a:cs typeface="Arial" panose="020B0604020202020204" pitchFamily="34" charset="0"/>
              </a:rPr>
              <a:t>Чем сильнее научные школы страны, тем выше способность отраслей переходить от ресурсной модели роста к модели роста, основанной на знаниях, технологиях и инновациях.</a:t>
            </a:r>
            <a:endParaRPr lang="ru-RU" dirty="0">
              <a:latin typeface="Arial" panose="020B0604020202020204" pitchFamily="34" charset="0"/>
              <a:cs typeface="Arial" panose="020B0604020202020204" pitchFamily="34" charset="0"/>
            </a:endParaRPr>
          </a:p>
          <a:p>
            <a:pPr algn="ctr"/>
            <a:endParaRPr lang="ru-RU" dirty="0"/>
          </a:p>
        </p:txBody>
      </p:sp>
      <p:sp>
        <p:nvSpPr>
          <p:cNvPr id="5" name="TextBox 4">
            <a:extLst>
              <a:ext uri="{FF2B5EF4-FFF2-40B4-BE49-F238E27FC236}">
                <a16:creationId xmlns:a16="http://schemas.microsoft.com/office/drawing/2014/main" id="{FD9A7505-D8DD-4CD4-8B6E-3CADAE80C02F}"/>
              </a:ext>
            </a:extLst>
          </p:cNvPr>
          <p:cNvSpPr txBox="1"/>
          <p:nvPr/>
        </p:nvSpPr>
        <p:spPr>
          <a:xfrm>
            <a:off x="165904" y="4653565"/>
            <a:ext cx="11535591" cy="1015663"/>
          </a:xfrm>
          <a:prstGeom prst="rect">
            <a:avLst/>
          </a:prstGeom>
          <a:noFill/>
        </p:spPr>
        <p:txBody>
          <a:bodyPr wrap="square" rtlCol="0">
            <a:spAutoFit/>
          </a:bodyPr>
          <a:lstStyle/>
          <a:p>
            <a:pPr algn="just"/>
            <a:r>
              <a:rPr lang="ru-RU" sz="2000" b="1" dirty="0">
                <a:latin typeface="Arial" panose="020B0604020202020204" pitchFamily="34" charset="0"/>
                <a:cs typeface="Arial" panose="020B0604020202020204" pitchFamily="34" charset="0"/>
              </a:rPr>
              <a:t>Ограничение существующей практики: </a:t>
            </a:r>
            <a:r>
              <a:rPr lang="ru-RU" sz="2000" dirty="0">
                <a:latin typeface="Arial" panose="020B0604020202020204" pitchFamily="34" charset="0"/>
                <a:cs typeface="Arial" panose="020B0604020202020204" pitchFamily="34" charset="0"/>
              </a:rPr>
              <a:t>Ориентация только на публикации и индексы сужает понимание науки. Для развития страны нужны школы, создающие кадры, технологии и практический эффект.</a:t>
            </a:r>
            <a:endParaRPr lang="ru-RU" dirty="0"/>
          </a:p>
        </p:txBody>
      </p:sp>
      <p:sp>
        <p:nvSpPr>
          <p:cNvPr id="11" name="Заголовок 3">
            <a:extLst>
              <a:ext uri="{FF2B5EF4-FFF2-40B4-BE49-F238E27FC236}">
                <a16:creationId xmlns:a16="http://schemas.microsoft.com/office/drawing/2014/main" id="{70E98C83-5671-47C1-BA47-54CC0A617930}"/>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3200" b="1" dirty="0">
                <a:solidFill>
                  <a:schemeClr val="bg1"/>
                </a:solidFill>
                <a:latin typeface="Arial" panose="020B0604020202020204" pitchFamily="34" charset="0"/>
                <a:cs typeface="Arial" panose="020B0604020202020204" pitchFamily="34" charset="0"/>
              </a:rPr>
              <a:t>3. Развитие ключевых отраслей страны </a:t>
            </a:r>
          </a:p>
          <a:p>
            <a:pPr algn="just"/>
            <a:r>
              <a:rPr lang="ru-RU" sz="3200" b="1" dirty="0">
                <a:solidFill>
                  <a:schemeClr val="bg1"/>
                </a:solidFill>
                <a:latin typeface="Arial" panose="020B0604020202020204" pitchFamily="34" charset="0"/>
                <a:cs typeface="Arial" panose="020B0604020202020204" pitchFamily="34" charset="0"/>
              </a:rPr>
              <a:t>на базе научных школ</a:t>
            </a:r>
          </a:p>
        </p:txBody>
      </p:sp>
    </p:spTree>
    <p:extLst>
      <p:ext uri="{BB962C8B-B14F-4D97-AF65-F5344CB8AC3E}">
        <p14:creationId xmlns:p14="http://schemas.microsoft.com/office/powerpoint/2010/main" val="84198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7AC66EE-CF76-48A0-B9A9-31BF00C7B008}"/>
              </a:ext>
            </a:extLst>
          </p:cNvPr>
          <p:cNvSpPr txBox="1"/>
          <p:nvPr/>
        </p:nvSpPr>
        <p:spPr>
          <a:xfrm>
            <a:off x="131689" y="1485562"/>
            <a:ext cx="11928622" cy="400110"/>
          </a:xfrm>
          <a:prstGeom prst="rect">
            <a:avLst/>
          </a:prstGeom>
          <a:noFill/>
        </p:spPr>
        <p:txBody>
          <a:bodyPr wrap="square" rtlCol="0">
            <a:spAutoFit/>
          </a:bodyPr>
          <a:lstStyle/>
          <a:p>
            <a:pPr algn="just"/>
            <a:r>
              <a:rPr lang="ru-RU" sz="2000" b="1" dirty="0">
                <a:solidFill>
                  <a:srgbClr val="C00000"/>
                </a:solidFill>
                <a:latin typeface="Arial" panose="020B0604020202020204" pitchFamily="34" charset="0"/>
                <a:cs typeface="Arial" panose="020B0604020202020204" pitchFamily="34" charset="0"/>
              </a:rPr>
              <a:t>Сегодняшние спикеры раскроют внутренние символы:</a:t>
            </a:r>
          </a:p>
        </p:txBody>
      </p:sp>
      <p:sp>
        <p:nvSpPr>
          <p:cNvPr id="11" name="Заголовок 3">
            <a:extLst>
              <a:ext uri="{FF2B5EF4-FFF2-40B4-BE49-F238E27FC236}">
                <a16:creationId xmlns:a16="http://schemas.microsoft.com/office/drawing/2014/main" id="{70E98C83-5671-47C1-BA47-54CC0A617930}"/>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ru-RU" sz="3200" b="1" dirty="0">
                <a:solidFill>
                  <a:schemeClr val="bg1"/>
                </a:solidFill>
                <a:latin typeface="Arial" panose="020B0604020202020204" pitchFamily="34" charset="0"/>
                <a:cs typeface="Arial" panose="020B0604020202020204" pitchFamily="34" charset="0"/>
              </a:rPr>
              <a:t>3. Развитие ключевых отраслей страны </a:t>
            </a:r>
          </a:p>
          <a:p>
            <a:pPr algn="just"/>
            <a:r>
              <a:rPr lang="ru-RU" sz="3200" b="1" dirty="0">
                <a:solidFill>
                  <a:schemeClr val="bg1"/>
                </a:solidFill>
                <a:latin typeface="Arial" panose="020B0604020202020204" pitchFamily="34" charset="0"/>
                <a:cs typeface="Arial" panose="020B0604020202020204" pitchFamily="34" charset="0"/>
              </a:rPr>
              <a:t>на базе научных школ</a:t>
            </a:r>
          </a:p>
        </p:txBody>
      </p:sp>
      <p:pic>
        <p:nvPicPr>
          <p:cNvPr id="3" name="Рисунок 2">
            <a:extLst>
              <a:ext uri="{FF2B5EF4-FFF2-40B4-BE49-F238E27FC236}">
                <a16:creationId xmlns:a16="http://schemas.microsoft.com/office/drawing/2014/main" id="{6DED8CE2-E663-4404-BA64-5A17EB8BC23C}"/>
              </a:ext>
            </a:extLst>
          </p:cNvPr>
          <p:cNvPicPr>
            <a:picLocks noChangeAspect="1"/>
          </p:cNvPicPr>
          <p:nvPr/>
        </p:nvPicPr>
        <p:blipFill>
          <a:blip r:embed="rId2"/>
          <a:stretch>
            <a:fillRect/>
          </a:stretch>
        </p:blipFill>
        <p:spPr>
          <a:xfrm>
            <a:off x="8099636" y="1941553"/>
            <a:ext cx="3729991" cy="1990683"/>
          </a:xfrm>
          <a:prstGeom prst="rect">
            <a:avLst/>
          </a:prstGeom>
        </p:spPr>
      </p:pic>
      <p:pic>
        <p:nvPicPr>
          <p:cNvPr id="9" name="Рисунок 8">
            <a:extLst>
              <a:ext uri="{FF2B5EF4-FFF2-40B4-BE49-F238E27FC236}">
                <a16:creationId xmlns:a16="http://schemas.microsoft.com/office/drawing/2014/main" id="{636D87F8-B306-4195-9B20-91CAF7571E74}"/>
              </a:ext>
            </a:extLst>
          </p:cNvPr>
          <p:cNvPicPr>
            <a:picLocks noChangeAspect="1"/>
          </p:cNvPicPr>
          <p:nvPr/>
        </p:nvPicPr>
        <p:blipFill rotWithShape="1">
          <a:blip r:embed="rId3"/>
          <a:srcRect l="1633" b="2668"/>
          <a:stretch/>
        </p:blipFill>
        <p:spPr>
          <a:xfrm>
            <a:off x="462082" y="4618027"/>
            <a:ext cx="3418993" cy="1873329"/>
          </a:xfrm>
          <a:prstGeom prst="rect">
            <a:avLst/>
          </a:prstGeom>
        </p:spPr>
      </p:pic>
      <p:pic>
        <p:nvPicPr>
          <p:cNvPr id="13" name="Рисунок 12">
            <a:extLst>
              <a:ext uri="{FF2B5EF4-FFF2-40B4-BE49-F238E27FC236}">
                <a16:creationId xmlns:a16="http://schemas.microsoft.com/office/drawing/2014/main" id="{DFA5BAB5-E246-44BF-9659-D3BDD95E63F1}"/>
              </a:ext>
            </a:extLst>
          </p:cNvPr>
          <p:cNvPicPr>
            <a:picLocks noChangeAspect="1"/>
          </p:cNvPicPr>
          <p:nvPr/>
        </p:nvPicPr>
        <p:blipFill>
          <a:blip r:embed="rId4"/>
          <a:stretch>
            <a:fillRect/>
          </a:stretch>
        </p:blipFill>
        <p:spPr>
          <a:xfrm>
            <a:off x="362373" y="1941553"/>
            <a:ext cx="3518702" cy="2120700"/>
          </a:xfrm>
          <a:prstGeom prst="rect">
            <a:avLst/>
          </a:prstGeom>
        </p:spPr>
      </p:pic>
      <p:pic>
        <p:nvPicPr>
          <p:cNvPr id="15" name="Рисунок 14">
            <a:extLst>
              <a:ext uri="{FF2B5EF4-FFF2-40B4-BE49-F238E27FC236}">
                <a16:creationId xmlns:a16="http://schemas.microsoft.com/office/drawing/2014/main" id="{7A19A47C-4272-4A79-A24C-B624E1F8B015}"/>
              </a:ext>
            </a:extLst>
          </p:cNvPr>
          <p:cNvPicPr>
            <a:picLocks noChangeAspect="1"/>
          </p:cNvPicPr>
          <p:nvPr/>
        </p:nvPicPr>
        <p:blipFill>
          <a:blip r:embed="rId5"/>
          <a:stretch>
            <a:fillRect/>
          </a:stretch>
        </p:blipFill>
        <p:spPr>
          <a:xfrm>
            <a:off x="8099636" y="4197549"/>
            <a:ext cx="3814406" cy="1990683"/>
          </a:xfrm>
          <a:prstGeom prst="rect">
            <a:avLst/>
          </a:prstGeom>
        </p:spPr>
      </p:pic>
      <p:pic>
        <p:nvPicPr>
          <p:cNvPr id="17" name="Рисунок 16">
            <a:extLst>
              <a:ext uri="{FF2B5EF4-FFF2-40B4-BE49-F238E27FC236}">
                <a16:creationId xmlns:a16="http://schemas.microsoft.com/office/drawing/2014/main" id="{87762BBA-0BB9-4C69-B8AD-C49384CEF474}"/>
              </a:ext>
            </a:extLst>
          </p:cNvPr>
          <p:cNvPicPr>
            <a:picLocks noChangeAspect="1"/>
          </p:cNvPicPr>
          <p:nvPr/>
        </p:nvPicPr>
        <p:blipFill>
          <a:blip r:embed="rId6"/>
          <a:stretch>
            <a:fillRect/>
          </a:stretch>
        </p:blipFill>
        <p:spPr>
          <a:xfrm>
            <a:off x="3881075" y="2951362"/>
            <a:ext cx="3892973" cy="2260436"/>
          </a:xfrm>
          <a:prstGeom prst="rect">
            <a:avLst/>
          </a:prstGeom>
        </p:spPr>
      </p:pic>
    </p:spTree>
    <p:extLst>
      <p:ext uri="{BB962C8B-B14F-4D97-AF65-F5344CB8AC3E}">
        <p14:creationId xmlns:p14="http://schemas.microsoft.com/office/powerpoint/2010/main" val="2839782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3"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55">
              <a:defRPr/>
            </a:pPr>
            <a:fld id="{8DCB8E18-9C30-40C0-B9B0-C8A298BC5BA0}" type="slidenum">
              <a:rPr lang="ru-RU" sz="1800" b="1">
                <a:solidFill>
                  <a:prstClr val="black">
                    <a:tint val="75000"/>
                  </a:prstClr>
                </a:solidFill>
                <a:latin typeface="Calibri" panose="020F0502020204030204"/>
              </a:rPr>
              <a:pPr defTabSz="914455">
                <a:defRPr/>
              </a:pPr>
              <a:t>17</a:t>
            </a:fld>
            <a:endParaRPr lang="ru-RU" sz="1800" b="1" dirty="0">
              <a:solidFill>
                <a:prstClr val="black">
                  <a:tint val="75000"/>
                </a:prstClr>
              </a:solidFill>
              <a:latin typeface="Calibri" panose="020F0502020204030204"/>
            </a:endParaRPr>
          </a:p>
        </p:txBody>
      </p:sp>
      <p:sp>
        <p:nvSpPr>
          <p:cNvPr id="9" name="Заголовок 3">
            <a:extLst>
              <a:ext uri="{FF2B5EF4-FFF2-40B4-BE49-F238E27FC236}">
                <a16:creationId xmlns:a16="http://schemas.microsoft.com/office/drawing/2014/main" id="{B18B6119-1887-45D3-813F-852615F6F688}"/>
              </a:ext>
            </a:extLst>
          </p:cNvPr>
          <p:cNvSpPr txBox="1">
            <a:spLocks/>
          </p:cNvSpPr>
          <p:nvPr/>
        </p:nvSpPr>
        <p:spPr>
          <a:xfrm>
            <a:off x="347241" y="2303362"/>
            <a:ext cx="11516809" cy="2673751"/>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chemeClr val="bg1"/>
                </a:solidFill>
                <a:latin typeface="Arial" panose="020B0604020202020204" pitchFamily="34" charset="0"/>
                <a:cs typeface="Arial" panose="020B0604020202020204" pitchFamily="34" charset="0"/>
              </a:rPr>
              <a:t>4. Роль МАИН и общественных академий </a:t>
            </a:r>
          </a:p>
          <a:p>
            <a:pPr algn="ctr"/>
            <a:r>
              <a:rPr lang="ru-RU" sz="4000" b="1" dirty="0">
                <a:solidFill>
                  <a:schemeClr val="bg1"/>
                </a:solidFill>
                <a:latin typeface="Arial" panose="020B0604020202020204" pitchFamily="34" charset="0"/>
                <a:cs typeface="Arial" panose="020B0604020202020204" pitchFamily="34" charset="0"/>
              </a:rPr>
              <a:t>в мониторинге и развитии научных школ</a:t>
            </a:r>
          </a:p>
          <a:p>
            <a:pPr algn="ctr"/>
            <a:endParaRPr lang="ru-RU" sz="4000" b="1" dirty="0">
              <a:solidFill>
                <a:schemeClr val="bg1"/>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BD32E024-CF6A-4060-B18F-3F7823D75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573" y="468028"/>
            <a:ext cx="1886173" cy="793613"/>
          </a:xfrm>
          <a:prstGeom prst="rect">
            <a:avLst/>
          </a:prstGeom>
        </p:spPr>
      </p:pic>
      <p:pic>
        <p:nvPicPr>
          <p:cNvPr id="11" name="Рисунок 10">
            <a:extLst>
              <a:ext uri="{FF2B5EF4-FFF2-40B4-BE49-F238E27FC236}">
                <a16:creationId xmlns:a16="http://schemas.microsoft.com/office/drawing/2014/main" id="{C7F39E02-134C-48CE-873D-7FE32B4EB7C5}"/>
              </a:ext>
            </a:extLst>
          </p:cNvPr>
          <p:cNvPicPr>
            <a:picLocks noChangeAspect="1"/>
          </p:cNvPicPr>
          <p:nvPr/>
        </p:nvPicPr>
        <p:blipFill rotWithShape="1">
          <a:blip r:embed="rId3">
            <a:extLst>
              <a:ext uri="{28A0092B-C50C-407E-A947-70E740481C1C}">
                <a14:useLocalDpi xmlns:a14="http://schemas.microsoft.com/office/drawing/2010/main" val="0"/>
              </a:ext>
            </a:extLst>
          </a:blip>
          <a:srcRect l="13103" t="13846" r="9836" b="19288"/>
          <a:stretch/>
        </p:blipFill>
        <p:spPr>
          <a:xfrm>
            <a:off x="347241" y="146114"/>
            <a:ext cx="1711232" cy="1462767"/>
          </a:xfrm>
          <a:prstGeom prst="rect">
            <a:avLst/>
          </a:prstGeom>
        </p:spPr>
      </p:pic>
      <p:pic>
        <p:nvPicPr>
          <p:cNvPr id="12" name="Рисунок 11">
            <a:extLst>
              <a:ext uri="{FF2B5EF4-FFF2-40B4-BE49-F238E27FC236}">
                <a16:creationId xmlns:a16="http://schemas.microsoft.com/office/drawing/2014/main" id="{3FD5698A-0760-4E14-82B6-6C463BB5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141" y="430025"/>
            <a:ext cx="2408162" cy="968964"/>
          </a:xfrm>
          <a:prstGeom prst="rect">
            <a:avLst/>
          </a:prstGeom>
        </p:spPr>
      </p:pic>
    </p:spTree>
    <p:extLst>
      <p:ext uri="{BB962C8B-B14F-4D97-AF65-F5344CB8AC3E}">
        <p14:creationId xmlns:p14="http://schemas.microsoft.com/office/powerpoint/2010/main" val="3244382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18</a:t>
            </a:fld>
            <a:endParaRPr lang="ru-RU" sz="1800" b="1" dirty="0">
              <a:solidFill>
                <a:prstClr val="black">
                  <a:tint val="75000"/>
                </a:prstClr>
              </a:solidFill>
              <a:latin typeface="Calibri" panose="020F0502020204030204"/>
            </a:endParaRPr>
          </a:p>
        </p:txBody>
      </p:sp>
      <p:sp>
        <p:nvSpPr>
          <p:cNvPr id="7" name="Заголовок 3">
            <a:extLst>
              <a:ext uri="{FF2B5EF4-FFF2-40B4-BE49-F238E27FC236}">
                <a16:creationId xmlns:a16="http://schemas.microsoft.com/office/drawing/2014/main" id="{5E7A5652-943E-41C1-BF0E-EB298E62BABC}"/>
              </a:ext>
            </a:extLst>
          </p:cNvPr>
          <p:cNvSpPr txBox="1">
            <a:spLocks/>
          </p:cNvSpPr>
          <p:nvPr/>
        </p:nvSpPr>
        <p:spPr>
          <a:xfrm>
            <a:off x="0" y="0"/>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sz="3200" dirty="0"/>
              <a:t>4. Роль МАИН </a:t>
            </a:r>
            <a:r>
              <a:rPr lang="ru-RU" sz="3200" b="1" dirty="0">
                <a:solidFill>
                  <a:schemeClr val="bg1"/>
                </a:solidFill>
                <a:latin typeface="Arial" panose="020B0604020202020204" pitchFamily="34" charset="0"/>
                <a:cs typeface="Arial" panose="020B0604020202020204" pitchFamily="34" charset="0"/>
              </a:rPr>
              <a:t>и общественных академий </a:t>
            </a:r>
            <a:r>
              <a:rPr lang="ru-RU" sz="3200" dirty="0"/>
              <a:t>в мониторинге </a:t>
            </a:r>
          </a:p>
          <a:p>
            <a:r>
              <a:rPr lang="ru-RU" sz="3200" dirty="0"/>
              <a:t>и развитии научных школ</a:t>
            </a:r>
          </a:p>
        </p:txBody>
      </p:sp>
      <p:sp>
        <p:nvSpPr>
          <p:cNvPr id="8" name="TextBox 7">
            <a:extLst>
              <a:ext uri="{FF2B5EF4-FFF2-40B4-BE49-F238E27FC236}">
                <a16:creationId xmlns:a16="http://schemas.microsoft.com/office/drawing/2014/main" id="{83234870-32D3-4539-B8A5-8D188120E59D}"/>
              </a:ext>
            </a:extLst>
          </p:cNvPr>
          <p:cNvSpPr txBox="1"/>
          <p:nvPr/>
        </p:nvSpPr>
        <p:spPr>
          <a:xfrm>
            <a:off x="322593" y="1399245"/>
            <a:ext cx="9330692" cy="1446550"/>
          </a:xfrm>
          <a:prstGeom prst="rect">
            <a:avLst/>
          </a:prstGeom>
          <a:noFill/>
        </p:spPr>
        <p:txBody>
          <a:bodyPr wrap="square" rtlCol="0">
            <a:spAutoFit/>
          </a:bodyPr>
          <a:lstStyle/>
          <a:p>
            <a:pPr algn="just"/>
            <a:r>
              <a:rPr lang="ru-RU" sz="2200" b="1" dirty="0">
                <a:solidFill>
                  <a:srgbClr val="C00000"/>
                </a:solidFill>
                <a:latin typeface="Arial" panose="020B0604020202020204" pitchFamily="34" charset="0"/>
                <a:cs typeface="Arial" panose="020B0604020202020204" pitchFamily="34" charset="0"/>
              </a:rPr>
              <a:t>МАИН как интегратор развития научных школ Казахстана</a:t>
            </a:r>
          </a:p>
          <a:p>
            <a:pPr algn="just"/>
            <a:r>
              <a:rPr lang="ru-RU" sz="2200" dirty="0">
                <a:latin typeface="Arial" panose="020B0604020202020204" pitchFamily="34" charset="0"/>
                <a:cs typeface="Arial" panose="020B0604020202020204" pitchFamily="34" charset="0"/>
              </a:rPr>
              <a:t>МАИН может стать площадкой перехода от уважения к научным школам — к системной работе по их развитию.</a:t>
            </a:r>
          </a:p>
          <a:p>
            <a:endParaRPr lang="ru-RU" sz="22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506D2777-24FD-4070-B1DA-7FFBBAE516CB}"/>
              </a:ext>
            </a:extLst>
          </p:cNvPr>
          <p:cNvSpPr txBox="1"/>
          <p:nvPr/>
        </p:nvSpPr>
        <p:spPr>
          <a:xfrm>
            <a:off x="302768" y="2613344"/>
            <a:ext cx="8948729" cy="2800767"/>
          </a:xfrm>
          <a:prstGeom prst="rect">
            <a:avLst/>
          </a:prstGeom>
          <a:noFill/>
        </p:spPr>
        <p:txBody>
          <a:bodyPr wrap="square" rtlCol="0">
            <a:spAutoFit/>
          </a:bodyPr>
          <a:lstStyle/>
          <a:p>
            <a:pPr algn="just"/>
            <a:r>
              <a:rPr lang="ru-RU" sz="2200" b="1" dirty="0">
                <a:solidFill>
                  <a:srgbClr val="C00000"/>
                </a:solidFill>
                <a:latin typeface="Arial" panose="020B0604020202020204" pitchFamily="34" charset="0"/>
                <a:cs typeface="Arial" panose="020B0604020202020204" pitchFamily="34" charset="0"/>
              </a:rPr>
              <a:t>Академия  может способствовать:</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диалогу между школами разных вузов;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продвижению междисциплинарных направлений;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международным научным связям;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экспертному признанию лидеров школ;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обмену лучшими практиками развития;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вовлечению бизнеса и профессиональных сообществ; </a:t>
            </a:r>
          </a:p>
          <a:p>
            <a:pPr marL="285750" indent="-285750" algn="just">
              <a:buFont typeface="Wingdings" panose="05000000000000000000" pitchFamily="2" charset="2"/>
              <a:buChar char="Ø"/>
            </a:pPr>
            <a:r>
              <a:rPr lang="ru-RU" sz="2200" dirty="0">
                <a:latin typeface="Arial" panose="020B0604020202020204" pitchFamily="34" charset="0"/>
                <a:cs typeface="Arial" panose="020B0604020202020204" pitchFamily="34" charset="0"/>
              </a:rPr>
              <a:t>формированию базы знаний о научных школах страны.</a:t>
            </a:r>
          </a:p>
        </p:txBody>
      </p:sp>
      <p:sp>
        <p:nvSpPr>
          <p:cNvPr id="3" name="TextBox 2">
            <a:extLst>
              <a:ext uri="{FF2B5EF4-FFF2-40B4-BE49-F238E27FC236}">
                <a16:creationId xmlns:a16="http://schemas.microsoft.com/office/drawing/2014/main" id="{8E6422C7-9078-4AF7-A334-F65AEA9301C7}"/>
              </a:ext>
            </a:extLst>
          </p:cNvPr>
          <p:cNvSpPr txBox="1"/>
          <p:nvPr/>
        </p:nvSpPr>
        <p:spPr>
          <a:xfrm>
            <a:off x="302767" y="5672327"/>
            <a:ext cx="11766771" cy="707886"/>
          </a:xfrm>
          <a:prstGeom prst="rect">
            <a:avLst/>
          </a:prstGeom>
          <a:noFill/>
        </p:spPr>
        <p:txBody>
          <a:bodyPr wrap="square" rtlCol="0">
            <a:spAutoFit/>
          </a:bodyPr>
          <a:lstStyle/>
          <a:p>
            <a:pPr algn="ctr"/>
            <a:r>
              <a:rPr lang="ru-RU" sz="2000" b="1" dirty="0">
                <a:solidFill>
                  <a:srgbClr val="C00000"/>
                </a:solidFill>
                <a:latin typeface="Arial" panose="020B0604020202020204" pitchFamily="34" charset="0"/>
                <a:cs typeface="Arial" panose="020B0604020202020204" pitchFamily="34" charset="0"/>
              </a:rPr>
              <a:t>МАИН обладает потенциалом: </a:t>
            </a:r>
          </a:p>
          <a:p>
            <a:pPr algn="ctr"/>
            <a:r>
              <a:rPr lang="ru-RU" sz="2000" dirty="0">
                <a:latin typeface="Arial" panose="020B0604020202020204" pitchFamily="34" charset="0"/>
                <a:cs typeface="Arial" panose="020B0604020202020204" pitchFamily="34" charset="0"/>
              </a:rPr>
              <a:t>объединять учёных, экспертов, практиков и партнёров вокруг значимых научных направлений.</a:t>
            </a:r>
          </a:p>
        </p:txBody>
      </p:sp>
      <p:pic>
        <p:nvPicPr>
          <p:cNvPr id="10" name="Рисунок 9">
            <a:extLst>
              <a:ext uri="{FF2B5EF4-FFF2-40B4-BE49-F238E27FC236}">
                <a16:creationId xmlns:a16="http://schemas.microsoft.com/office/drawing/2014/main" id="{24A6026A-0418-4E17-BD8B-764A4349B3AA}"/>
              </a:ext>
            </a:extLst>
          </p:cNvPr>
          <p:cNvPicPr>
            <a:picLocks noChangeAspect="1"/>
          </p:cNvPicPr>
          <p:nvPr/>
        </p:nvPicPr>
        <p:blipFill rotWithShape="1">
          <a:blip r:embed="rId2">
            <a:extLst>
              <a:ext uri="{28A0092B-C50C-407E-A947-70E740481C1C}">
                <a14:useLocalDpi xmlns:a14="http://schemas.microsoft.com/office/drawing/2010/main" val="0"/>
              </a:ext>
            </a:extLst>
          </a:blip>
          <a:srcRect l="71594" t="2363" r="1525" b="51393"/>
          <a:stretch/>
        </p:blipFill>
        <p:spPr>
          <a:xfrm>
            <a:off x="9850144" y="1344362"/>
            <a:ext cx="2219747" cy="2149154"/>
          </a:xfrm>
          <a:prstGeom prst="rect">
            <a:avLst/>
          </a:prstGeom>
        </p:spPr>
      </p:pic>
      <p:pic>
        <p:nvPicPr>
          <p:cNvPr id="5" name="Рисунок 4">
            <a:extLst>
              <a:ext uri="{FF2B5EF4-FFF2-40B4-BE49-F238E27FC236}">
                <a16:creationId xmlns:a16="http://schemas.microsoft.com/office/drawing/2014/main" id="{8A1A34AD-2A05-4AA3-AC92-3482CE960196}"/>
              </a:ext>
            </a:extLst>
          </p:cNvPr>
          <p:cNvPicPr>
            <a:picLocks noChangeAspect="1"/>
          </p:cNvPicPr>
          <p:nvPr/>
        </p:nvPicPr>
        <p:blipFill rotWithShape="1">
          <a:blip r:embed="rId2">
            <a:extLst>
              <a:ext uri="{28A0092B-C50C-407E-A947-70E740481C1C}">
                <a14:useLocalDpi xmlns:a14="http://schemas.microsoft.com/office/drawing/2010/main" val="0"/>
              </a:ext>
            </a:extLst>
          </a:blip>
          <a:srcRect l="-163" t="13599" r="76620" b="51055"/>
          <a:stretch/>
        </p:blipFill>
        <p:spPr>
          <a:xfrm>
            <a:off x="9407361" y="3335412"/>
            <a:ext cx="2662178" cy="2249563"/>
          </a:xfrm>
          <a:prstGeom prst="rect">
            <a:avLst/>
          </a:prstGeom>
        </p:spPr>
      </p:pic>
      <p:pic>
        <p:nvPicPr>
          <p:cNvPr id="12" name="Рисунок 11">
            <a:extLst>
              <a:ext uri="{FF2B5EF4-FFF2-40B4-BE49-F238E27FC236}">
                <a16:creationId xmlns:a16="http://schemas.microsoft.com/office/drawing/2014/main" id="{5039653B-57CA-4FD4-B3FD-BD2EC4C47548}"/>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39487" t="54514" r="39425" b="9539"/>
          <a:stretch/>
        </p:blipFill>
        <p:spPr>
          <a:xfrm>
            <a:off x="6837428" y="2196373"/>
            <a:ext cx="2569581" cy="2465254"/>
          </a:xfrm>
          <a:prstGeom prst="rect">
            <a:avLst/>
          </a:prstGeom>
        </p:spPr>
      </p:pic>
    </p:spTree>
    <p:extLst>
      <p:ext uri="{BB962C8B-B14F-4D97-AF65-F5344CB8AC3E}">
        <p14:creationId xmlns:p14="http://schemas.microsoft.com/office/powerpoint/2010/main" val="2900596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19</a:t>
            </a:fld>
            <a:endParaRPr lang="ru-RU" sz="1800" b="1" dirty="0">
              <a:solidFill>
                <a:prstClr val="black">
                  <a:tint val="75000"/>
                </a:prstClr>
              </a:solidFill>
              <a:latin typeface="Calibri" panose="020F0502020204030204"/>
            </a:endParaRPr>
          </a:p>
        </p:txBody>
      </p:sp>
      <p:sp>
        <p:nvSpPr>
          <p:cNvPr id="7" name="Заголовок 3">
            <a:extLst>
              <a:ext uri="{FF2B5EF4-FFF2-40B4-BE49-F238E27FC236}">
                <a16:creationId xmlns:a16="http://schemas.microsoft.com/office/drawing/2014/main" id="{5E7A5652-943E-41C1-BF0E-EB298E62BABC}"/>
              </a:ext>
            </a:extLst>
          </p:cNvPr>
          <p:cNvSpPr txBox="1">
            <a:spLocks/>
          </p:cNvSpPr>
          <p:nvPr/>
        </p:nvSpPr>
        <p:spPr>
          <a:xfrm>
            <a:off x="0" y="0"/>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sz="3200" dirty="0"/>
              <a:t>4. Роль МАИН и Консорциума АГ-3 в мониторинге </a:t>
            </a:r>
          </a:p>
          <a:p>
            <a:r>
              <a:rPr lang="ru-RU" sz="3200" dirty="0"/>
              <a:t>и развитии научных школ</a:t>
            </a:r>
          </a:p>
        </p:txBody>
      </p:sp>
      <p:sp>
        <p:nvSpPr>
          <p:cNvPr id="8" name="TextBox 7">
            <a:extLst>
              <a:ext uri="{FF2B5EF4-FFF2-40B4-BE49-F238E27FC236}">
                <a16:creationId xmlns:a16="http://schemas.microsoft.com/office/drawing/2014/main" id="{83234870-32D3-4539-B8A5-8D188120E59D}"/>
              </a:ext>
            </a:extLst>
          </p:cNvPr>
          <p:cNvSpPr txBox="1"/>
          <p:nvPr/>
        </p:nvSpPr>
        <p:spPr>
          <a:xfrm>
            <a:off x="169012" y="1619424"/>
            <a:ext cx="11728853" cy="1323439"/>
          </a:xfrm>
          <a:prstGeom prst="rect">
            <a:avLst/>
          </a:prstGeom>
          <a:noFill/>
        </p:spPr>
        <p:txBody>
          <a:bodyPr wrap="square" rtlCol="0">
            <a:spAutoFit/>
          </a:bodyPr>
          <a:lstStyle/>
          <a:p>
            <a:pPr algn="just"/>
            <a:r>
              <a:rPr lang="ru-RU" sz="2000" b="1" dirty="0">
                <a:solidFill>
                  <a:srgbClr val="C00000"/>
                </a:solidFill>
                <a:latin typeface="Arial" panose="020B0604020202020204" pitchFamily="34" charset="0"/>
                <a:cs typeface="Arial" panose="020B0604020202020204" pitchFamily="34" charset="0"/>
              </a:rPr>
              <a:t>Консорциум АГ-3 как новая организационная модель</a:t>
            </a:r>
          </a:p>
          <a:p>
            <a:pPr algn="just"/>
            <a:r>
              <a:rPr lang="ru-RU" sz="2000" dirty="0">
                <a:latin typeface="Arial" panose="020B0604020202020204" pitchFamily="34" charset="0"/>
                <a:cs typeface="Arial" panose="020B0604020202020204" pitchFamily="34" charset="0"/>
              </a:rPr>
              <a:t>Для решения задачи развития научных школ необходима среда, в которой соединяются </a:t>
            </a:r>
            <a:r>
              <a:rPr lang="ru-RU" sz="2000" b="1" dirty="0">
                <a:latin typeface="Arial" panose="020B0604020202020204" pitchFamily="34" charset="0"/>
                <a:cs typeface="Arial" panose="020B0604020202020204" pitchFamily="34" charset="0"/>
              </a:rPr>
              <a:t>научный авторитет, современные методы управления и университетское воспроизводство знаний.</a:t>
            </a:r>
            <a:r>
              <a:rPr lang="ru-RU" sz="2000" dirty="0">
                <a:latin typeface="Arial" panose="020B0604020202020204" pitchFamily="34" charset="0"/>
                <a:cs typeface="Arial" panose="020B0604020202020204" pitchFamily="34" charset="0"/>
              </a:rPr>
              <a:t> </a:t>
            </a:r>
          </a:p>
        </p:txBody>
      </p:sp>
      <p:pic>
        <p:nvPicPr>
          <p:cNvPr id="9" name="Рисунок 8">
            <a:extLst>
              <a:ext uri="{FF2B5EF4-FFF2-40B4-BE49-F238E27FC236}">
                <a16:creationId xmlns:a16="http://schemas.microsoft.com/office/drawing/2014/main" id="{0583642A-AE72-4757-B03F-2FB0E94EE5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51529" y="4163359"/>
            <a:ext cx="1446336" cy="608550"/>
          </a:xfrm>
          <a:prstGeom prst="rect">
            <a:avLst/>
          </a:prstGeom>
        </p:spPr>
      </p:pic>
      <p:pic>
        <p:nvPicPr>
          <p:cNvPr id="10" name="Рисунок 9">
            <a:extLst>
              <a:ext uri="{FF2B5EF4-FFF2-40B4-BE49-F238E27FC236}">
                <a16:creationId xmlns:a16="http://schemas.microsoft.com/office/drawing/2014/main" id="{750250CC-B3FD-48DC-B992-E5A853D67291}"/>
              </a:ext>
            </a:extLst>
          </p:cNvPr>
          <p:cNvPicPr>
            <a:picLocks noChangeAspect="1"/>
          </p:cNvPicPr>
          <p:nvPr/>
        </p:nvPicPr>
        <p:blipFill rotWithShape="1">
          <a:blip r:embed="rId3">
            <a:extLst>
              <a:ext uri="{28A0092B-C50C-407E-A947-70E740481C1C}">
                <a14:useLocalDpi xmlns:a14="http://schemas.microsoft.com/office/drawing/2010/main" val="0"/>
              </a:ext>
            </a:extLst>
          </a:blip>
          <a:srcRect l="13103" t="13846" r="9836" b="19288"/>
          <a:stretch/>
        </p:blipFill>
        <p:spPr>
          <a:xfrm>
            <a:off x="10420113" y="2735886"/>
            <a:ext cx="1384245" cy="1183257"/>
          </a:xfrm>
          <a:prstGeom prst="rect">
            <a:avLst/>
          </a:prstGeom>
        </p:spPr>
      </p:pic>
      <p:pic>
        <p:nvPicPr>
          <p:cNvPr id="11" name="Рисунок 10">
            <a:extLst>
              <a:ext uri="{FF2B5EF4-FFF2-40B4-BE49-F238E27FC236}">
                <a16:creationId xmlns:a16="http://schemas.microsoft.com/office/drawing/2014/main" id="{0564EAC3-227D-4E08-AE60-EA8F2E60AC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389067" y="5417649"/>
            <a:ext cx="1571260" cy="632223"/>
          </a:xfrm>
          <a:prstGeom prst="rect">
            <a:avLst/>
          </a:prstGeom>
        </p:spPr>
      </p:pic>
      <p:sp>
        <p:nvSpPr>
          <p:cNvPr id="4" name="TextBox 3">
            <a:extLst>
              <a:ext uri="{FF2B5EF4-FFF2-40B4-BE49-F238E27FC236}">
                <a16:creationId xmlns:a16="http://schemas.microsoft.com/office/drawing/2014/main" id="{FB1BBB22-C3E0-4D45-8BF3-A6DC331D1510}"/>
              </a:ext>
            </a:extLst>
          </p:cNvPr>
          <p:cNvSpPr txBox="1"/>
          <p:nvPr/>
        </p:nvSpPr>
        <p:spPr>
          <a:xfrm>
            <a:off x="196770" y="3063927"/>
            <a:ext cx="10129836" cy="707886"/>
          </a:xfrm>
          <a:prstGeom prst="rect">
            <a:avLst/>
          </a:prstGeom>
          <a:noFill/>
        </p:spPr>
        <p:txBody>
          <a:bodyPr wrap="square" rtlCol="0">
            <a:spAutoFit/>
          </a:bodyPr>
          <a:lstStyle/>
          <a:p>
            <a:r>
              <a:rPr lang="ru-RU" sz="2000" b="1" dirty="0">
                <a:solidFill>
                  <a:srgbClr val="C00000"/>
                </a:solidFill>
                <a:latin typeface="Arial" panose="020B0604020202020204" pitchFamily="34" charset="0"/>
                <a:cs typeface="Arial" panose="020B0604020202020204" pitchFamily="34" charset="0"/>
              </a:rPr>
              <a:t>МАИН</a:t>
            </a:r>
            <a:r>
              <a:rPr lang="ru-RU" sz="2000" dirty="0">
                <a:latin typeface="Arial" panose="020B0604020202020204" pitchFamily="34" charset="0"/>
                <a:cs typeface="Arial" panose="020B0604020202020204" pitchFamily="34" charset="0"/>
              </a:rPr>
              <a:t> обеспечивает высокий уровень научного доверия, междисциплинарные связи и возможность консолидации интеллектуального актива страны.</a:t>
            </a:r>
          </a:p>
        </p:txBody>
      </p:sp>
      <p:sp>
        <p:nvSpPr>
          <p:cNvPr id="12" name="TextBox 11">
            <a:extLst>
              <a:ext uri="{FF2B5EF4-FFF2-40B4-BE49-F238E27FC236}">
                <a16:creationId xmlns:a16="http://schemas.microsoft.com/office/drawing/2014/main" id="{620A186B-E636-42A6-93AF-6D21C163EC7B}"/>
              </a:ext>
            </a:extLst>
          </p:cNvPr>
          <p:cNvSpPr txBox="1"/>
          <p:nvPr/>
        </p:nvSpPr>
        <p:spPr>
          <a:xfrm>
            <a:off x="147014" y="3806539"/>
            <a:ext cx="10129836" cy="1323439"/>
          </a:xfrm>
          <a:prstGeom prst="rect">
            <a:avLst/>
          </a:prstGeom>
          <a:noFill/>
        </p:spPr>
        <p:txBody>
          <a:bodyPr wrap="square" rtlCol="0">
            <a:spAutoFit/>
          </a:bodyPr>
          <a:lstStyle/>
          <a:p>
            <a:pPr algn="just"/>
            <a:r>
              <a:rPr lang="ru-RU" sz="2000" b="1" dirty="0">
                <a:solidFill>
                  <a:srgbClr val="C00000"/>
                </a:solidFill>
                <a:latin typeface="Arial" panose="020B0604020202020204" pitchFamily="34" charset="0"/>
                <a:cs typeface="Arial" panose="020B0604020202020204" pitchFamily="34" charset="0"/>
              </a:rPr>
              <a:t>Союз проектных менеджеров Республики Казахстан</a:t>
            </a:r>
            <a:r>
              <a:rPr lang="ru-RU" sz="2000" dirty="0">
                <a:solidFill>
                  <a:srgbClr val="C00000"/>
                </a:solidFill>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привносит проектно-портфельную методологию, позволяющую рассматривать научную школу как объект развития: со стадиями становления, факторами роста, рисками и измеримыми результатами.</a:t>
            </a:r>
          </a:p>
        </p:txBody>
      </p:sp>
      <p:sp>
        <p:nvSpPr>
          <p:cNvPr id="14" name="TextBox 13">
            <a:extLst>
              <a:ext uri="{FF2B5EF4-FFF2-40B4-BE49-F238E27FC236}">
                <a16:creationId xmlns:a16="http://schemas.microsoft.com/office/drawing/2014/main" id="{825A7068-2962-465E-84B7-2914D655F3A4}"/>
              </a:ext>
            </a:extLst>
          </p:cNvPr>
          <p:cNvSpPr txBox="1"/>
          <p:nvPr/>
        </p:nvSpPr>
        <p:spPr>
          <a:xfrm>
            <a:off x="147014" y="5237126"/>
            <a:ext cx="10129836" cy="1015663"/>
          </a:xfrm>
          <a:prstGeom prst="rect">
            <a:avLst/>
          </a:prstGeom>
          <a:noFill/>
        </p:spPr>
        <p:txBody>
          <a:bodyPr wrap="square" rtlCol="0">
            <a:spAutoFit/>
          </a:bodyPr>
          <a:lstStyle/>
          <a:p>
            <a:r>
              <a:rPr lang="ru-RU" sz="2000" b="1" dirty="0">
                <a:solidFill>
                  <a:srgbClr val="C00000"/>
                </a:solidFill>
                <a:latin typeface="Arial" panose="020B0604020202020204" pitchFamily="34" charset="0"/>
                <a:cs typeface="Arial" panose="020B0604020202020204" pitchFamily="34" charset="0"/>
              </a:rPr>
              <a:t>Филиал кафедры </a:t>
            </a:r>
            <a:r>
              <a:rPr lang="ru-RU" sz="2000" b="1" dirty="0" err="1">
                <a:solidFill>
                  <a:srgbClr val="C00000"/>
                </a:solidFill>
                <a:latin typeface="Arial" panose="020B0604020202020204" pitchFamily="34" charset="0"/>
                <a:cs typeface="Arial" panose="020B0604020202020204" pitchFamily="34" charset="0"/>
              </a:rPr>
              <a:t>МиМЭ</a:t>
            </a:r>
            <a:r>
              <a:rPr lang="ru-RU" sz="2000" b="1" dirty="0">
                <a:solidFill>
                  <a:srgbClr val="C00000"/>
                </a:solidFill>
                <a:latin typeface="Arial" panose="020B0604020202020204" pitchFamily="34" charset="0"/>
                <a:cs typeface="Arial" panose="020B0604020202020204" pitchFamily="34" charset="0"/>
              </a:rPr>
              <a:t> </a:t>
            </a:r>
            <a:r>
              <a:rPr lang="ru-RU" sz="2000" b="1" dirty="0" err="1">
                <a:solidFill>
                  <a:srgbClr val="C00000"/>
                </a:solidFill>
                <a:latin typeface="Arial" panose="020B0604020202020204" pitchFamily="34" charset="0"/>
                <a:cs typeface="Arial" panose="020B0604020202020204" pitchFamily="34" charset="0"/>
              </a:rPr>
              <a:t>Satbayev</a:t>
            </a:r>
            <a:r>
              <a:rPr lang="ru-RU" sz="2000" b="1" dirty="0">
                <a:solidFill>
                  <a:srgbClr val="C00000"/>
                </a:solidFill>
                <a:latin typeface="Arial" panose="020B0604020202020204" pitchFamily="34" charset="0"/>
                <a:cs typeface="Arial" panose="020B0604020202020204" pitchFamily="34" charset="0"/>
              </a:rPr>
              <a:t> University</a:t>
            </a:r>
            <a:r>
              <a:rPr lang="ru-RU" sz="2000" dirty="0">
                <a:solidFill>
                  <a:srgbClr val="C00000"/>
                </a:solidFill>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создаёт условия для исследовательской апробации подходов, подготовки магистрантов, докторантов и формирования новой исследовательской повестки.</a:t>
            </a:r>
          </a:p>
        </p:txBody>
      </p:sp>
    </p:spTree>
    <p:extLst>
      <p:ext uri="{BB962C8B-B14F-4D97-AF65-F5344CB8AC3E}">
        <p14:creationId xmlns:p14="http://schemas.microsoft.com/office/powerpoint/2010/main" val="17595361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2"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92">
              <a:defRPr/>
            </a:pPr>
            <a:fld id="{8DCB8E18-9C30-40C0-B9B0-C8A298BC5BA0}" type="slidenum">
              <a:rPr lang="ru-RU" sz="1800" b="1">
                <a:solidFill>
                  <a:prstClr val="black">
                    <a:tint val="75000"/>
                  </a:prstClr>
                </a:solidFill>
                <a:latin typeface="Calibri" panose="020F0502020204030204"/>
              </a:rPr>
              <a:pPr defTabSz="914492">
                <a:defRPr/>
              </a:pPr>
              <a:t>2</a:t>
            </a:fld>
            <a:endParaRPr lang="ru-RU" sz="1800" b="1" dirty="0">
              <a:solidFill>
                <a:prstClr val="black">
                  <a:tint val="75000"/>
                </a:prstClr>
              </a:solidFill>
              <a:latin typeface="Calibri" panose="020F0502020204030204"/>
            </a:endParaRPr>
          </a:p>
        </p:txBody>
      </p:sp>
      <p:sp>
        <p:nvSpPr>
          <p:cNvPr id="7" name="Заголовок 3">
            <a:extLst>
              <a:ext uri="{FF2B5EF4-FFF2-40B4-BE49-F238E27FC236}">
                <a16:creationId xmlns:a16="http://schemas.microsoft.com/office/drawing/2014/main" id="{5E7A5652-943E-41C1-BF0E-EB298E62BABC}"/>
              </a:ext>
            </a:extLst>
          </p:cNvPr>
          <p:cNvSpPr txBox="1">
            <a:spLocks/>
          </p:cNvSpPr>
          <p:nvPr/>
        </p:nvSpPr>
        <p:spPr>
          <a:xfrm>
            <a:off x="0" y="0"/>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dirty="0"/>
              <a:t>Содержание</a:t>
            </a:r>
            <a:endParaRPr lang="en-US" dirty="0"/>
          </a:p>
        </p:txBody>
      </p:sp>
      <p:sp>
        <p:nvSpPr>
          <p:cNvPr id="8" name="TextBox 7">
            <a:extLst>
              <a:ext uri="{FF2B5EF4-FFF2-40B4-BE49-F238E27FC236}">
                <a16:creationId xmlns:a16="http://schemas.microsoft.com/office/drawing/2014/main" id="{83234870-32D3-4539-B8A5-8D188120E59D}"/>
              </a:ext>
            </a:extLst>
          </p:cNvPr>
          <p:cNvSpPr txBox="1"/>
          <p:nvPr/>
        </p:nvSpPr>
        <p:spPr>
          <a:xfrm>
            <a:off x="411856" y="1645163"/>
            <a:ext cx="10868919" cy="5247590"/>
          </a:xfrm>
          <a:prstGeom prst="rect">
            <a:avLst/>
          </a:prstGeom>
          <a:noFill/>
        </p:spPr>
        <p:txBody>
          <a:bodyPr wrap="square" rtlCol="0">
            <a:spAutoFit/>
          </a:bodyPr>
          <a:lstStyle/>
          <a:p>
            <a:pPr algn="just"/>
            <a:r>
              <a:rPr lang="ru-RU" sz="2100" b="1" dirty="0">
                <a:solidFill>
                  <a:srgbClr val="009999"/>
                </a:solidFill>
                <a:latin typeface="Arial" panose="020B0604020202020204" pitchFamily="34" charset="0"/>
                <a:cs typeface="Arial" panose="020B0604020202020204" pitchFamily="34" charset="0"/>
              </a:rPr>
              <a:t>Введение</a:t>
            </a:r>
          </a:p>
          <a:p>
            <a:pPr algn="just"/>
            <a:endParaRPr lang="ru-RU" sz="2100" b="1" dirty="0">
              <a:solidFill>
                <a:srgbClr val="009999"/>
              </a:solidFill>
              <a:latin typeface="Arial" panose="020B0604020202020204" pitchFamily="34" charset="0"/>
              <a:cs typeface="Arial" panose="020B0604020202020204" pitchFamily="34" charset="0"/>
            </a:endParaRPr>
          </a:p>
          <a:p>
            <a:pPr marL="457200" indent="-457200" algn="just">
              <a:buAutoNum type="arabicPeriod"/>
            </a:pPr>
            <a:r>
              <a:rPr lang="ru-RU" sz="2100" b="1" dirty="0">
                <a:solidFill>
                  <a:srgbClr val="009999"/>
                </a:solidFill>
                <a:latin typeface="Arial" panose="020B0604020202020204" pitchFamily="34" charset="0"/>
                <a:cs typeface="Arial" panose="020B0604020202020204" pitchFamily="34" charset="0"/>
              </a:rPr>
              <a:t>Почему тема научных школ вошла в повестку Президиума</a:t>
            </a:r>
          </a:p>
          <a:p>
            <a:pPr marL="457200" indent="-457200" algn="just">
              <a:buAutoNum type="arabicPeriod"/>
            </a:pPr>
            <a:endParaRPr lang="ru-RU" sz="2100" b="1" dirty="0">
              <a:solidFill>
                <a:srgbClr val="009999"/>
              </a:solidFill>
              <a:latin typeface="Arial" panose="020B0604020202020204" pitchFamily="34" charset="0"/>
              <a:cs typeface="Arial" panose="020B0604020202020204" pitchFamily="34" charset="0"/>
            </a:endParaRPr>
          </a:p>
          <a:p>
            <a:pPr marL="457200" indent="-457200" algn="just">
              <a:buAutoNum type="arabicPeriod"/>
            </a:pPr>
            <a:r>
              <a:rPr lang="ru-RU" sz="2100" b="1" dirty="0">
                <a:solidFill>
                  <a:srgbClr val="009999"/>
                </a:solidFill>
                <a:latin typeface="Arial" panose="020B0604020202020204" pitchFamily="34" charset="0"/>
                <a:cs typeface="Arial" panose="020B0604020202020204" pitchFamily="34" charset="0"/>
              </a:rPr>
              <a:t>Научные школы Казахстана: потенциал и проблемы формирования</a:t>
            </a:r>
          </a:p>
          <a:p>
            <a:pPr marL="457200" indent="-457200" algn="just">
              <a:buAutoNum type="arabicPeriod"/>
            </a:pPr>
            <a:endParaRPr lang="ru-RU" sz="2100" b="1" dirty="0">
              <a:solidFill>
                <a:srgbClr val="009999"/>
              </a:solidFill>
              <a:latin typeface="Arial" panose="020B0604020202020204" pitchFamily="34" charset="0"/>
              <a:cs typeface="Arial" panose="020B0604020202020204" pitchFamily="34" charset="0"/>
            </a:endParaRPr>
          </a:p>
          <a:p>
            <a:pPr marL="457200" indent="-457200" algn="just">
              <a:buAutoNum type="arabicPeriod"/>
            </a:pPr>
            <a:r>
              <a:rPr lang="ru-RU" sz="2100" b="1" dirty="0">
                <a:solidFill>
                  <a:srgbClr val="009999"/>
                </a:solidFill>
                <a:latin typeface="Arial" panose="020B0604020202020204" pitchFamily="34" charset="0"/>
                <a:cs typeface="Arial" panose="020B0604020202020204" pitchFamily="34" charset="0"/>
              </a:rPr>
              <a:t>Развитие ключевых отраслей страны на базе научных школ</a:t>
            </a:r>
          </a:p>
          <a:p>
            <a:pPr marL="457200" indent="-457200" algn="just">
              <a:buAutoNum type="arabicPeriod"/>
            </a:pPr>
            <a:endParaRPr lang="ru-RU" sz="2100" b="1" dirty="0">
              <a:solidFill>
                <a:srgbClr val="009999"/>
              </a:solidFill>
              <a:latin typeface="Arial" panose="020B0604020202020204" pitchFamily="34" charset="0"/>
              <a:cs typeface="Arial" panose="020B0604020202020204" pitchFamily="34" charset="0"/>
            </a:endParaRPr>
          </a:p>
          <a:p>
            <a:pPr marL="457200" indent="-457200" algn="just">
              <a:buAutoNum type="arabicPeriod"/>
            </a:pPr>
            <a:r>
              <a:rPr lang="ru-RU" sz="2100" b="1" dirty="0">
                <a:solidFill>
                  <a:srgbClr val="009999"/>
                </a:solidFill>
                <a:latin typeface="Arial" panose="020B0604020202020204" pitchFamily="34" charset="0"/>
                <a:cs typeface="Arial" panose="020B0604020202020204" pitchFamily="34" charset="0"/>
              </a:rPr>
              <a:t>Роль МАИН и общественных академий в мониторинге и развитии научных школ</a:t>
            </a:r>
          </a:p>
          <a:p>
            <a:pPr marL="457200" indent="-457200" algn="just">
              <a:buAutoNum type="arabicPeriod"/>
            </a:pPr>
            <a:endParaRPr lang="ru-RU" sz="2100" b="1" dirty="0">
              <a:solidFill>
                <a:srgbClr val="009999"/>
              </a:solidFill>
              <a:latin typeface="Arial" panose="020B0604020202020204" pitchFamily="34" charset="0"/>
              <a:cs typeface="Arial" panose="020B0604020202020204" pitchFamily="34" charset="0"/>
            </a:endParaRPr>
          </a:p>
          <a:p>
            <a:pPr marL="457200" indent="-457200" algn="just">
              <a:buAutoNum type="arabicPeriod"/>
            </a:pPr>
            <a:r>
              <a:rPr lang="ru-RU" sz="2100" b="1" dirty="0">
                <a:solidFill>
                  <a:srgbClr val="009999"/>
                </a:solidFill>
                <a:latin typeface="Arial" panose="020B0604020202020204" pitchFamily="34" charset="0"/>
                <a:cs typeface="Arial" panose="020B0604020202020204" pitchFamily="34" charset="0"/>
              </a:rPr>
              <a:t>Цифровая инженерия управленческих знаний как новая перспектива отечественной науки</a:t>
            </a:r>
          </a:p>
          <a:p>
            <a:pPr marL="457200" indent="-457200" algn="just">
              <a:buAutoNum type="arabicPeriod"/>
            </a:pPr>
            <a:endParaRPr lang="ru-RU" sz="2100" b="1" dirty="0">
              <a:solidFill>
                <a:srgbClr val="009999"/>
              </a:solidFill>
              <a:latin typeface="Arial" panose="020B0604020202020204" pitchFamily="34" charset="0"/>
              <a:cs typeface="Arial" panose="020B0604020202020204" pitchFamily="34" charset="0"/>
            </a:endParaRPr>
          </a:p>
          <a:p>
            <a:pPr algn="just"/>
            <a:r>
              <a:rPr lang="ru-RU" sz="2100" b="1" dirty="0">
                <a:solidFill>
                  <a:srgbClr val="009999"/>
                </a:solidFill>
                <a:latin typeface="Arial" panose="020B0604020202020204" pitchFamily="34" charset="0"/>
                <a:cs typeface="Arial" panose="020B0604020202020204" pitchFamily="34" charset="0"/>
              </a:rPr>
              <a:t>Заключение</a:t>
            </a:r>
          </a:p>
          <a:p>
            <a:endParaRPr lang="ru-RU"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345020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3"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55">
              <a:defRPr/>
            </a:pPr>
            <a:fld id="{8DCB8E18-9C30-40C0-B9B0-C8A298BC5BA0}" type="slidenum">
              <a:rPr lang="ru-RU" sz="1800" b="1">
                <a:solidFill>
                  <a:prstClr val="black">
                    <a:tint val="75000"/>
                  </a:prstClr>
                </a:solidFill>
                <a:latin typeface="Calibri" panose="020F0502020204030204"/>
              </a:rPr>
              <a:pPr defTabSz="914455">
                <a:defRPr/>
              </a:pPr>
              <a:t>20</a:t>
            </a:fld>
            <a:endParaRPr lang="ru-RU" sz="1800" b="1" dirty="0">
              <a:solidFill>
                <a:prstClr val="black">
                  <a:tint val="75000"/>
                </a:prstClr>
              </a:solidFill>
              <a:latin typeface="Calibri" panose="020F0502020204030204"/>
            </a:endParaRPr>
          </a:p>
        </p:txBody>
      </p:sp>
      <p:sp>
        <p:nvSpPr>
          <p:cNvPr id="9" name="Заголовок 3">
            <a:extLst>
              <a:ext uri="{FF2B5EF4-FFF2-40B4-BE49-F238E27FC236}">
                <a16:creationId xmlns:a16="http://schemas.microsoft.com/office/drawing/2014/main" id="{B18B6119-1887-45D3-813F-852615F6F688}"/>
              </a:ext>
            </a:extLst>
          </p:cNvPr>
          <p:cNvSpPr txBox="1">
            <a:spLocks/>
          </p:cNvSpPr>
          <p:nvPr/>
        </p:nvSpPr>
        <p:spPr>
          <a:xfrm>
            <a:off x="395937" y="2303362"/>
            <a:ext cx="11516809" cy="2673751"/>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solidFill>
                  <a:schemeClr val="bg1"/>
                </a:solidFill>
                <a:latin typeface="Arial" panose="020B0604020202020204" pitchFamily="34" charset="0"/>
                <a:cs typeface="Arial" panose="020B0604020202020204" pitchFamily="34" charset="0"/>
              </a:rPr>
              <a:t>5. Цифровая инженерия управленческих знаний как новая перспектива отечественной науки</a:t>
            </a:r>
          </a:p>
        </p:txBody>
      </p:sp>
      <p:pic>
        <p:nvPicPr>
          <p:cNvPr id="10" name="Рисунок 9">
            <a:extLst>
              <a:ext uri="{FF2B5EF4-FFF2-40B4-BE49-F238E27FC236}">
                <a16:creationId xmlns:a16="http://schemas.microsoft.com/office/drawing/2014/main" id="{BD32E024-CF6A-4060-B18F-3F7823D75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573" y="468028"/>
            <a:ext cx="1886173" cy="793613"/>
          </a:xfrm>
          <a:prstGeom prst="rect">
            <a:avLst/>
          </a:prstGeom>
        </p:spPr>
      </p:pic>
      <p:pic>
        <p:nvPicPr>
          <p:cNvPr id="11" name="Рисунок 10">
            <a:extLst>
              <a:ext uri="{FF2B5EF4-FFF2-40B4-BE49-F238E27FC236}">
                <a16:creationId xmlns:a16="http://schemas.microsoft.com/office/drawing/2014/main" id="{C7F39E02-134C-48CE-873D-7FE32B4EB7C5}"/>
              </a:ext>
            </a:extLst>
          </p:cNvPr>
          <p:cNvPicPr>
            <a:picLocks noChangeAspect="1"/>
          </p:cNvPicPr>
          <p:nvPr/>
        </p:nvPicPr>
        <p:blipFill rotWithShape="1">
          <a:blip r:embed="rId3">
            <a:extLst>
              <a:ext uri="{28A0092B-C50C-407E-A947-70E740481C1C}">
                <a14:useLocalDpi xmlns:a14="http://schemas.microsoft.com/office/drawing/2010/main" val="0"/>
              </a:ext>
            </a:extLst>
          </a:blip>
          <a:srcRect l="13103" t="13846" r="9836" b="19288"/>
          <a:stretch/>
        </p:blipFill>
        <p:spPr>
          <a:xfrm>
            <a:off x="347241" y="146114"/>
            <a:ext cx="1711232" cy="1462767"/>
          </a:xfrm>
          <a:prstGeom prst="rect">
            <a:avLst/>
          </a:prstGeom>
        </p:spPr>
      </p:pic>
      <p:pic>
        <p:nvPicPr>
          <p:cNvPr id="12" name="Рисунок 11">
            <a:extLst>
              <a:ext uri="{FF2B5EF4-FFF2-40B4-BE49-F238E27FC236}">
                <a16:creationId xmlns:a16="http://schemas.microsoft.com/office/drawing/2014/main" id="{3FD5698A-0760-4E14-82B6-6C463BB5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141" y="430025"/>
            <a:ext cx="2408162" cy="968964"/>
          </a:xfrm>
          <a:prstGeom prst="rect">
            <a:avLst/>
          </a:prstGeom>
        </p:spPr>
      </p:pic>
    </p:spTree>
    <p:extLst>
      <p:ext uri="{BB962C8B-B14F-4D97-AF65-F5344CB8AC3E}">
        <p14:creationId xmlns:p14="http://schemas.microsoft.com/office/powerpoint/2010/main" val="20451850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5;p46">
            <a:extLst>
              <a:ext uri="{FF2B5EF4-FFF2-40B4-BE49-F238E27FC236}">
                <a16:creationId xmlns:a16="http://schemas.microsoft.com/office/drawing/2014/main" id="{763ABD8C-7AD6-44D4-B250-A1970278D673}"/>
              </a:ext>
            </a:extLst>
          </p:cNvPr>
          <p:cNvSpPr txBox="1">
            <a:spLocks/>
          </p:cNvSpPr>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smtClean="0"/>
              <a:pPr/>
              <a:t>21</a:t>
            </a:fld>
            <a:endParaRPr lang="ru-RU" dirty="0"/>
          </a:p>
        </p:txBody>
      </p:sp>
      <p:sp>
        <p:nvSpPr>
          <p:cNvPr id="10" name="TextBox 9">
            <a:extLst>
              <a:ext uri="{FF2B5EF4-FFF2-40B4-BE49-F238E27FC236}">
                <a16:creationId xmlns:a16="http://schemas.microsoft.com/office/drawing/2014/main" id="{F1A16325-B0D4-4CDA-9B78-86DA862F0D18}"/>
              </a:ext>
            </a:extLst>
          </p:cNvPr>
          <p:cNvSpPr txBox="1"/>
          <p:nvPr/>
        </p:nvSpPr>
        <p:spPr>
          <a:xfrm>
            <a:off x="312516" y="1455257"/>
            <a:ext cx="11566968" cy="523220"/>
          </a:xfrm>
          <a:prstGeom prst="rect">
            <a:avLst/>
          </a:prstGeom>
          <a:noFill/>
        </p:spPr>
        <p:txBody>
          <a:bodyPr wrap="square" rtlCol="0">
            <a:spAutoFit/>
          </a:bodyPr>
          <a:lstStyle/>
          <a:p>
            <a:r>
              <a:rPr lang="ru-RU" sz="2800" b="1" dirty="0">
                <a:solidFill>
                  <a:srgbClr val="C00000"/>
                </a:solidFill>
                <a:latin typeface="Arial" panose="020B0604020202020204" pitchFamily="34" charset="0"/>
                <a:cs typeface="Arial" panose="020B0604020202020204" pitchFamily="34" charset="0"/>
              </a:rPr>
              <a:t>Когнитивный вызов современной науки и управления</a:t>
            </a:r>
          </a:p>
        </p:txBody>
      </p:sp>
      <p:sp>
        <p:nvSpPr>
          <p:cNvPr id="11" name="TextBox 10">
            <a:extLst>
              <a:ext uri="{FF2B5EF4-FFF2-40B4-BE49-F238E27FC236}">
                <a16:creationId xmlns:a16="http://schemas.microsoft.com/office/drawing/2014/main" id="{88D46D38-F493-4F58-8667-667DD04A27BE}"/>
              </a:ext>
            </a:extLst>
          </p:cNvPr>
          <p:cNvSpPr txBox="1"/>
          <p:nvPr/>
        </p:nvSpPr>
        <p:spPr>
          <a:xfrm>
            <a:off x="312516" y="2108171"/>
            <a:ext cx="11239018" cy="4524315"/>
          </a:xfrm>
          <a:prstGeom prst="rect">
            <a:avLst/>
          </a:prstGeom>
          <a:noFill/>
        </p:spPr>
        <p:txBody>
          <a:bodyPr wrap="square" rtlCol="0">
            <a:spAutoFit/>
          </a:bodyPr>
          <a:lstStyle/>
          <a:p>
            <a:pPr algn="just"/>
            <a:r>
              <a:rPr lang="ru-RU" sz="2400" dirty="0">
                <a:latin typeface="Arial" panose="020B0604020202020204" pitchFamily="34" charset="0"/>
                <a:cs typeface="Arial" panose="020B0604020202020204" pitchFamily="34" charset="0"/>
              </a:rPr>
              <a:t>В научной среде мы наблюдаем парадокс: при росте публикаций, индексов и данных — </a:t>
            </a:r>
            <a:r>
              <a:rPr lang="ru-RU" sz="2400" b="1" dirty="0">
                <a:latin typeface="Arial" panose="020B0604020202020204" pitchFamily="34" charset="0"/>
                <a:cs typeface="Arial" panose="020B0604020202020204" pitchFamily="34" charset="0"/>
              </a:rPr>
              <a:t>ошибки мышления никуда не исчезают</a:t>
            </a:r>
            <a:r>
              <a:rPr lang="ru-RU" sz="2400" dirty="0">
                <a:latin typeface="Arial" panose="020B0604020202020204" pitchFamily="34" charset="0"/>
                <a:cs typeface="Arial" panose="020B0604020202020204" pitchFamily="34" charset="0"/>
              </a:rPr>
              <a:t>.</a:t>
            </a:r>
          </a:p>
          <a:p>
            <a:pPr algn="just"/>
            <a:endParaRPr lang="ru-RU" sz="2400" dirty="0">
              <a:latin typeface="Arial" panose="020B0604020202020204" pitchFamily="34" charset="0"/>
              <a:cs typeface="Arial" panose="020B0604020202020204" pitchFamily="34" charset="0"/>
            </a:endParaRPr>
          </a:p>
          <a:p>
            <a:pPr algn="just"/>
            <a:r>
              <a:rPr lang="ru-RU" sz="2400" dirty="0">
                <a:latin typeface="Arial" panose="020B0604020202020204" pitchFamily="34" charset="0"/>
                <a:cs typeface="Arial" panose="020B0604020202020204" pitchFamily="34" charset="0"/>
              </a:rPr>
              <a:t>Аналогично в управлении и бизнесе: опытные профессионалы систематически </a:t>
            </a:r>
            <a:r>
              <a:rPr lang="ru-RU" sz="2400" b="1" dirty="0">
                <a:latin typeface="Arial" panose="020B0604020202020204" pitchFamily="34" charset="0"/>
                <a:cs typeface="Arial" panose="020B0604020202020204" pitchFamily="34" charset="0"/>
              </a:rPr>
              <a:t>принимают иррациональные решения</a:t>
            </a:r>
            <a:r>
              <a:rPr lang="ru-RU" sz="2400" dirty="0">
                <a:latin typeface="Arial" panose="020B0604020202020204" pitchFamily="34" charset="0"/>
                <a:cs typeface="Arial" panose="020B0604020202020204" pitchFamily="34" charset="0"/>
              </a:rPr>
              <a:t>.</a:t>
            </a:r>
          </a:p>
          <a:p>
            <a:pPr algn="just"/>
            <a:endParaRPr lang="ru-RU" sz="2400" dirty="0">
              <a:latin typeface="Arial" panose="020B0604020202020204" pitchFamily="34" charset="0"/>
              <a:cs typeface="Arial" panose="020B0604020202020204" pitchFamily="34" charset="0"/>
            </a:endParaRPr>
          </a:p>
          <a:p>
            <a:pPr algn="just"/>
            <a:r>
              <a:rPr lang="ru-RU" sz="2400" dirty="0">
                <a:latin typeface="Arial" panose="020B0604020202020204" pitchFamily="34" charset="0"/>
                <a:cs typeface="Arial" panose="020B0604020202020204" pitchFamily="34" charset="0"/>
              </a:rPr>
              <a:t>Это заставляет задать вопрос: </a:t>
            </a:r>
            <a:r>
              <a:rPr lang="ru-RU" sz="2400" b="1" dirty="0">
                <a:latin typeface="Arial" panose="020B0604020202020204" pitchFamily="34" charset="0"/>
                <a:cs typeface="Arial" panose="020B0604020202020204" pitchFamily="34" charset="0"/>
              </a:rPr>
              <a:t>является ли человек по умолчанию рациональным субъектом мышления?</a:t>
            </a:r>
          </a:p>
          <a:p>
            <a:pPr algn="just"/>
            <a:endParaRPr lang="ru-RU" sz="2400" b="1" dirty="0">
              <a:latin typeface="Arial" panose="020B0604020202020204" pitchFamily="34" charset="0"/>
              <a:cs typeface="Arial" panose="020B0604020202020204" pitchFamily="34" charset="0"/>
            </a:endParaRPr>
          </a:p>
          <a:p>
            <a:pPr algn="just"/>
            <a:r>
              <a:rPr lang="ru-RU" sz="2400" b="1" dirty="0">
                <a:latin typeface="Arial" panose="020B0604020202020204" pitchFamily="34" charset="0"/>
                <a:cs typeface="Arial" panose="020B0604020202020204" pitchFamily="34" charset="0"/>
              </a:rPr>
              <a:t>Ключевая мысль: </a:t>
            </a:r>
            <a:r>
              <a:rPr lang="ru-RU" sz="2400" dirty="0">
                <a:latin typeface="Arial" panose="020B0604020202020204" pitchFamily="34" charset="0"/>
                <a:cs typeface="Arial" panose="020B0604020202020204" pitchFamily="34" charset="0"/>
              </a:rPr>
              <a:t>Классическая модель рационального субъекта не работает</a:t>
            </a:r>
          </a:p>
          <a:p>
            <a:pPr algn="just"/>
            <a:endParaRPr lang="ru-RU" sz="2400" dirty="0">
              <a:latin typeface="Arial" panose="020B0604020202020204" pitchFamily="34" charset="0"/>
              <a:cs typeface="Arial" panose="020B0604020202020204" pitchFamily="34" charset="0"/>
            </a:endParaRPr>
          </a:p>
        </p:txBody>
      </p:sp>
      <p:sp>
        <p:nvSpPr>
          <p:cNvPr id="7" name="Заголовок 3">
            <a:extLst>
              <a:ext uri="{FF2B5EF4-FFF2-40B4-BE49-F238E27FC236}">
                <a16:creationId xmlns:a16="http://schemas.microsoft.com/office/drawing/2014/main" id="{8EA3ADBE-F531-4B97-8A19-0B6A610A3FB6}"/>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ru-RU" sz="3200" b="1" dirty="0">
                <a:solidFill>
                  <a:schemeClr val="bg1"/>
                </a:solidFill>
                <a:latin typeface="Arial" panose="020B0604020202020204" pitchFamily="34" charset="0"/>
                <a:ea typeface="Inter Bold" pitchFamily="34" charset="-122"/>
                <a:cs typeface="Arial" panose="020B0604020202020204" pitchFamily="34" charset="0"/>
              </a:rPr>
              <a:t>5. </a:t>
            </a:r>
            <a:r>
              <a:rPr lang="ru-RU" sz="3200" b="1" dirty="0">
                <a:solidFill>
                  <a:schemeClr val="bg1"/>
                </a:solidFill>
                <a:latin typeface="Arial" panose="020B0604020202020204" pitchFamily="34" charset="0"/>
                <a:cs typeface="Arial" panose="020B0604020202020204" pitchFamily="34" charset="0"/>
              </a:rPr>
              <a:t>Цифровая инженерия управленческих знаний </a:t>
            </a:r>
            <a:endParaRPr lang="en-US" sz="3200" b="1" dirty="0">
              <a:solidFill>
                <a:schemeClr val="bg1"/>
              </a:solidFill>
              <a:latin typeface="Arial" panose="020B0604020202020204" pitchFamily="34" charset="0"/>
              <a:cs typeface="Arial" panose="020B0604020202020204" pitchFamily="34" charset="0"/>
            </a:endParaRPr>
          </a:p>
          <a:p>
            <a:pPr>
              <a:lnSpc>
                <a:spcPts val="4042"/>
              </a:lnSpc>
            </a:pPr>
            <a:r>
              <a:rPr lang="ru-RU" sz="3200" b="1" dirty="0">
                <a:solidFill>
                  <a:schemeClr val="bg1"/>
                </a:solidFill>
                <a:latin typeface="Arial" panose="020B0604020202020204" pitchFamily="34" charset="0"/>
                <a:cs typeface="Arial" panose="020B0604020202020204" pitchFamily="34" charset="0"/>
              </a:rPr>
              <a:t>как новая перспектива</a:t>
            </a:r>
            <a:r>
              <a:rPr lang="en-US" sz="3200" b="1" dirty="0">
                <a:solidFill>
                  <a:schemeClr val="bg1"/>
                </a:solidFill>
                <a:latin typeface="Arial" panose="020B0604020202020204" pitchFamily="34" charset="0"/>
                <a:cs typeface="Arial" panose="020B0604020202020204" pitchFamily="34" charset="0"/>
              </a:rPr>
              <a:t> </a:t>
            </a:r>
            <a:r>
              <a:rPr lang="kk-KZ" sz="3200" b="1" dirty="0">
                <a:solidFill>
                  <a:schemeClr val="bg1"/>
                </a:solidFill>
                <a:latin typeface="Arial" panose="020B0604020202020204" pitchFamily="34" charset="0"/>
                <a:cs typeface="Arial" panose="020B0604020202020204" pitchFamily="34" charset="0"/>
              </a:rPr>
              <a:t>отечественной науки</a:t>
            </a:r>
            <a:endParaRPr lang="ru-RU" sz="3200" b="1" dirty="0">
              <a:solidFill>
                <a:schemeClr val="bg1"/>
              </a:solidFill>
              <a:latin typeface="Arial" panose="020B0604020202020204" pitchFamily="34" charset="0"/>
              <a:ea typeface="Inter Bold" pitchFamily="34" charset="-122"/>
              <a:cs typeface="Arial" panose="020B0604020202020204" pitchFamily="34" charset="0"/>
            </a:endParaRPr>
          </a:p>
        </p:txBody>
      </p:sp>
    </p:spTree>
    <p:extLst>
      <p:ext uri="{BB962C8B-B14F-4D97-AF65-F5344CB8AC3E}">
        <p14:creationId xmlns:p14="http://schemas.microsoft.com/office/powerpoint/2010/main" val="32065388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5;p46">
            <a:extLst>
              <a:ext uri="{FF2B5EF4-FFF2-40B4-BE49-F238E27FC236}">
                <a16:creationId xmlns:a16="http://schemas.microsoft.com/office/drawing/2014/main" id="{763ABD8C-7AD6-44D4-B250-A1970278D673}"/>
              </a:ext>
            </a:extLst>
          </p:cNvPr>
          <p:cNvSpPr txBox="1">
            <a:spLocks/>
          </p:cNvSpPr>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smtClean="0"/>
              <a:pPr/>
              <a:t>22</a:t>
            </a:fld>
            <a:endParaRPr lang="ru-RU" dirty="0"/>
          </a:p>
        </p:txBody>
      </p:sp>
      <p:sp>
        <p:nvSpPr>
          <p:cNvPr id="10" name="TextBox 9">
            <a:extLst>
              <a:ext uri="{FF2B5EF4-FFF2-40B4-BE49-F238E27FC236}">
                <a16:creationId xmlns:a16="http://schemas.microsoft.com/office/drawing/2014/main" id="{F1A16325-B0D4-4CDA-9B78-86DA862F0D18}"/>
              </a:ext>
            </a:extLst>
          </p:cNvPr>
          <p:cNvSpPr txBox="1"/>
          <p:nvPr/>
        </p:nvSpPr>
        <p:spPr>
          <a:xfrm>
            <a:off x="324090" y="1486466"/>
            <a:ext cx="9398643" cy="4801314"/>
          </a:xfrm>
          <a:prstGeom prst="rect">
            <a:avLst/>
          </a:prstGeom>
          <a:noFill/>
        </p:spPr>
        <p:txBody>
          <a:bodyPr wrap="square" rtlCol="0">
            <a:spAutoFit/>
          </a:bodyPr>
          <a:lstStyle/>
          <a:p>
            <a:pPr algn="just"/>
            <a:r>
              <a:rPr lang="ru-RU" dirty="0">
                <a:latin typeface="Arial" panose="020B0604020202020204" pitchFamily="34" charset="0"/>
                <a:cs typeface="Arial" panose="020B0604020202020204" pitchFamily="34" charset="0"/>
              </a:rPr>
              <a:t>В 2002 году психологу Даниэлю </a:t>
            </a:r>
            <a:r>
              <a:rPr lang="ru-RU" dirty="0" err="1">
                <a:latin typeface="Arial" panose="020B0604020202020204" pitchFamily="34" charset="0"/>
                <a:cs typeface="Arial" panose="020B0604020202020204" pitchFamily="34" charset="0"/>
              </a:rPr>
              <a:t>Канеману</a:t>
            </a:r>
            <a:r>
              <a:rPr lang="ru-RU" dirty="0">
                <a:latin typeface="Arial" panose="020B0604020202020204" pitchFamily="34" charset="0"/>
                <a:cs typeface="Arial" panose="020B0604020202020204" pitchFamily="34" charset="0"/>
              </a:rPr>
              <a:t> была присуждена </a:t>
            </a:r>
            <a:r>
              <a:rPr lang="ru-RU" b="1" dirty="0">
                <a:solidFill>
                  <a:srgbClr val="C00000"/>
                </a:solidFill>
                <a:latin typeface="Arial" panose="020B0604020202020204" pitchFamily="34" charset="0"/>
                <a:cs typeface="Arial" panose="020B0604020202020204" pitchFamily="34" charset="0"/>
              </a:rPr>
              <a:t>Нобелевская премия по экономике</a:t>
            </a:r>
            <a:r>
              <a:rPr lang="ru-RU" dirty="0">
                <a:latin typeface="Arial" panose="020B0604020202020204" pitchFamily="34" charset="0"/>
                <a:cs typeface="Arial" panose="020B0604020202020204" pitchFamily="34" charset="0"/>
              </a:rPr>
              <a:t> за </a:t>
            </a:r>
            <a:r>
              <a:rPr lang="ru-RU" b="1" dirty="0">
                <a:latin typeface="Arial" panose="020B0604020202020204" pitchFamily="34" charset="0"/>
                <a:cs typeface="Arial" panose="020B0604020202020204" pitchFamily="34" charset="0"/>
              </a:rPr>
              <a:t>«интегрирование идей психологических исследований в экономическую науку, в особенности при исследовании формирования суждений и принятия решений в условиях неопределенности».</a:t>
            </a:r>
          </a:p>
          <a:p>
            <a:pPr algn="just"/>
            <a:endParaRPr lang="ru-RU" b="1" dirty="0">
              <a:solidFill>
                <a:srgbClr val="C00000"/>
              </a:solidFill>
              <a:latin typeface="Arial" panose="020B0604020202020204" pitchFamily="34" charset="0"/>
              <a:cs typeface="Arial" panose="020B0604020202020204" pitchFamily="34" charset="0"/>
            </a:endParaRPr>
          </a:p>
          <a:p>
            <a:pPr algn="just"/>
            <a:r>
              <a:rPr lang="ru-RU" b="1" i="0" dirty="0">
                <a:solidFill>
                  <a:srgbClr val="C00000"/>
                </a:solidFill>
                <a:effectLst/>
                <a:latin typeface="Arial" panose="020B0604020202020204" pitchFamily="34" charset="0"/>
                <a:cs typeface="Arial" panose="020B0604020202020204" pitchFamily="34" charset="0"/>
              </a:rPr>
              <a:t>Ключевые аспекты его работы:</a:t>
            </a:r>
            <a:endParaRPr lang="ru-RU" b="0" i="0" dirty="0">
              <a:solidFill>
                <a:srgbClr val="C00000"/>
              </a:solidFill>
              <a:effectLst/>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ru-RU" b="1" i="0" dirty="0">
                <a:solidFill>
                  <a:srgbClr val="1F1F1F"/>
                </a:solidFill>
                <a:effectLst/>
                <a:latin typeface="Arial" panose="020B0604020202020204" pitchFamily="34" charset="0"/>
                <a:cs typeface="Arial" panose="020B0604020202020204" pitchFamily="34" charset="0"/>
              </a:rPr>
              <a:t>Неприятие потерь (</a:t>
            </a:r>
            <a:r>
              <a:rPr lang="ru-RU" b="1" i="1" dirty="0" err="1">
                <a:solidFill>
                  <a:srgbClr val="1F1F1F"/>
                </a:solidFill>
                <a:effectLst/>
                <a:latin typeface="Arial" panose="020B0604020202020204" pitchFamily="34" charset="0"/>
                <a:cs typeface="Arial" panose="020B0604020202020204" pitchFamily="34" charset="0"/>
              </a:rPr>
              <a:t>Loss</a:t>
            </a:r>
            <a:r>
              <a:rPr lang="ru-RU" b="1" i="1" dirty="0">
                <a:solidFill>
                  <a:srgbClr val="1F1F1F"/>
                </a:solidFill>
                <a:effectLst/>
                <a:latin typeface="Arial" panose="020B0604020202020204" pitchFamily="34" charset="0"/>
                <a:cs typeface="Arial" panose="020B0604020202020204" pitchFamily="34" charset="0"/>
              </a:rPr>
              <a:t> </a:t>
            </a:r>
            <a:r>
              <a:rPr lang="ru-RU" b="1" i="1" dirty="0" err="1">
                <a:solidFill>
                  <a:srgbClr val="1F1F1F"/>
                </a:solidFill>
                <a:effectLst/>
                <a:latin typeface="Arial" panose="020B0604020202020204" pitchFamily="34" charset="0"/>
                <a:cs typeface="Arial" panose="020B0604020202020204" pitchFamily="34" charset="0"/>
              </a:rPr>
              <a:t>Aversion</a:t>
            </a:r>
            <a:r>
              <a:rPr lang="ru-RU" b="1" i="0" dirty="0">
                <a:solidFill>
                  <a:srgbClr val="1F1F1F"/>
                </a:solidFill>
                <a:effectLst/>
                <a:latin typeface="Arial" panose="020B0604020202020204" pitchFamily="34" charset="0"/>
                <a:cs typeface="Arial" panose="020B0604020202020204" pitchFamily="34" charset="0"/>
              </a:rPr>
              <a:t>):</a:t>
            </a:r>
            <a:r>
              <a:rPr lang="ru-RU" b="0" i="0" dirty="0">
                <a:solidFill>
                  <a:srgbClr val="1F1F1F"/>
                </a:solidFill>
                <a:effectLst/>
                <a:latin typeface="Arial" panose="020B0604020202020204" pitchFamily="34" charset="0"/>
                <a:cs typeface="Arial" panose="020B0604020202020204" pitchFamily="34" charset="0"/>
              </a:rPr>
              <a:t> </a:t>
            </a:r>
            <a:r>
              <a:rPr lang="ru-RU" b="0" i="0" dirty="0" err="1">
                <a:solidFill>
                  <a:srgbClr val="1F1F1F"/>
                </a:solidFill>
                <a:effectLst/>
                <a:latin typeface="Arial" panose="020B0604020202020204" pitchFamily="34" charset="0"/>
                <a:cs typeface="Arial" panose="020B0604020202020204" pitchFamily="34" charset="0"/>
              </a:rPr>
              <a:t>Канеман</a:t>
            </a:r>
            <a:r>
              <a:rPr lang="ru-RU" b="0" i="0" dirty="0">
                <a:solidFill>
                  <a:srgbClr val="1F1F1F"/>
                </a:solidFill>
                <a:effectLst/>
                <a:latin typeface="Arial" panose="020B0604020202020204" pitchFamily="34" charset="0"/>
                <a:cs typeface="Arial" panose="020B0604020202020204" pitchFamily="34" charset="0"/>
              </a:rPr>
              <a:t> доказал, что люди испытывают гораздо более сильную негативную эмоцию от потери суммы (например, 100 долларов), чем радость от приобретения такой же суммы. Это противоречит классической экономике, где полезность единицы валюты считается одинаковой.</a:t>
            </a:r>
          </a:p>
          <a:p>
            <a:pPr marL="285750" indent="-285750" algn="just">
              <a:buFont typeface="Wingdings" panose="05000000000000000000" pitchFamily="2" charset="2"/>
              <a:buChar char="Ø"/>
            </a:pPr>
            <a:endParaRPr lang="ru-RU" b="0" i="0" dirty="0">
              <a:solidFill>
                <a:srgbClr val="1F1F1F"/>
              </a:solidFill>
              <a:effectLst/>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ru-RU" b="1" i="0" dirty="0">
                <a:solidFill>
                  <a:srgbClr val="1F1F1F"/>
                </a:solidFill>
                <a:effectLst/>
                <a:latin typeface="Arial" panose="020B0604020202020204" pitchFamily="34" charset="0"/>
                <a:cs typeface="Arial" panose="020B0604020202020204" pitchFamily="34" charset="0"/>
              </a:rPr>
              <a:t>Эвристики и искажения:</a:t>
            </a:r>
            <a:r>
              <a:rPr lang="ru-RU" b="0" i="0" dirty="0">
                <a:solidFill>
                  <a:srgbClr val="1F1F1F"/>
                </a:solidFill>
                <a:effectLst/>
                <a:latin typeface="Arial" panose="020B0604020202020204" pitchFamily="34" charset="0"/>
                <a:cs typeface="Arial" panose="020B0604020202020204" pitchFamily="34" charset="0"/>
              </a:rPr>
              <a:t> Он выявил, что человеческий мозг использует «короткие пути» (эвристики) для быстрого принятия решений, что часто приводит к систематическим ошибкам (когнитивным искажениям).</a:t>
            </a:r>
          </a:p>
          <a:p>
            <a:pPr marL="285750" indent="-285750" algn="just">
              <a:buFont typeface="Wingdings" panose="05000000000000000000" pitchFamily="2" charset="2"/>
              <a:buChar char="Ø"/>
            </a:pPr>
            <a:endParaRPr lang="ru-RU" b="0" i="0" dirty="0">
              <a:solidFill>
                <a:srgbClr val="1F1F1F"/>
              </a:solidFill>
              <a:effectLst/>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ru-RU" b="1" i="0" dirty="0">
                <a:solidFill>
                  <a:srgbClr val="1F1F1F"/>
                </a:solidFill>
                <a:effectLst/>
                <a:latin typeface="Arial" panose="020B0604020202020204" pitchFamily="34" charset="0"/>
                <a:cs typeface="Arial" panose="020B0604020202020204" pitchFamily="34" charset="0"/>
              </a:rPr>
              <a:t>Эффект владения:</a:t>
            </a:r>
            <a:r>
              <a:rPr lang="ru-RU" b="0" i="0" dirty="0">
                <a:solidFill>
                  <a:srgbClr val="1F1F1F"/>
                </a:solidFill>
                <a:effectLst/>
                <a:latin typeface="Arial" panose="020B0604020202020204" pitchFamily="34" charset="0"/>
                <a:cs typeface="Arial" panose="020B0604020202020204" pitchFamily="34" charset="0"/>
              </a:rPr>
              <a:t> Люди склонны оценивать вещь выше только потому, что они ею уже владеют.</a:t>
            </a:r>
          </a:p>
        </p:txBody>
      </p:sp>
      <p:pic>
        <p:nvPicPr>
          <p:cNvPr id="7" name="Рисунок 6">
            <a:extLst>
              <a:ext uri="{FF2B5EF4-FFF2-40B4-BE49-F238E27FC236}">
                <a16:creationId xmlns:a16="http://schemas.microsoft.com/office/drawing/2014/main" id="{D5152050-E995-4376-8D23-BBAE935476BF}"/>
              </a:ext>
            </a:extLst>
          </p:cNvPr>
          <p:cNvPicPr>
            <a:picLocks noChangeAspect="1"/>
          </p:cNvPicPr>
          <p:nvPr/>
        </p:nvPicPr>
        <p:blipFill>
          <a:blip r:embed="rId2"/>
          <a:stretch>
            <a:fillRect/>
          </a:stretch>
        </p:blipFill>
        <p:spPr>
          <a:xfrm>
            <a:off x="10166075" y="4324384"/>
            <a:ext cx="2346514" cy="2346514"/>
          </a:xfrm>
          <a:prstGeom prst="rect">
            <a:avLst/>
          </a:prstGeom>
        </p:spPr>
      </p:pic>
      <p:pic>
        <p:nvPicPr>
          <p:cNvPr id="8" name="Рисунок 7">
            <a:extLst>
              <a:ext uri="{FF2B5EF4-FFF2-40B4-BE49-F238E27FC236}">
                <a16:creationId xmlns:a16="http://schemas.microsoft.com/office/drawing/2014/main" id="{871284CC-CC3E-474A-8F1D-1EDBE5A639FC}"/>
              </a:ext>
            </a:extLst>
          </p:cNvPr>
          <p:cNvPicPr>
            <a:picLocks noChangeAspect="1"/>
          </p:cNvPicPr>
          <p:nvPr/>
        </p:nvPicPr>
        <p:blipFill rotWithShape="1">
          <a:blip r:embed="rId3"/>
          <a:srcRect l="7011" b="12687"/>
          <a:stretch/>
        </p:blipFill>
        <p:spPr>
          <a:xfrm>
            <a:off x="10384411" y="1458765"/>
            <a:ext cx="1807589" cy="2545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Заголовок 3">
            <a:extLst>
              <a:ext uri="{FF2B5EF4-FFF2-40B4-BE49-F238E27FC236}">
                <a16:creationId xmlns:a16="http://schemas.microsoft.com/office/drawing/2014/main" id="{3636BF57-EACC-4752-BBC5-7279A22F884F}"/>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ru-RU" sz="3200" b="1" dirty="0">
                <a:solidFill>
                  <a:schemeClr val="bg1"/>
                </a:solidFill>
                <a:latin typeface="Arial" panose="020B0604020202020204" pitchFamily="34" charset="0"/>
                <a:ea typeface="Inter Bold" pitchFamily="34" charset="-122"/>
                <a:cs typeface="Arial" panose="020B0604020202020204" pitchFamily="34" charset="0"/>
              </a:rPr>
              <a:t>5. </a:t>
            </a:r>
            <a:r>
              <a:rPr lang="ru-RU" sz="3200" b="1" dirty="0">
                <a:solidFill>
                  <a:schemeClr val="bg1"/>
                </a:solidFill>
                <a:latin typeface="Arial" panose="020B0604020202020204" pitchFamily="34" charset="0"/>
                <a:cs typeface="Arial" panose="020B0604020202020204" pitchFamily="34" charset="0"/>
              </a:rPr>
              <a:t>Цифровая инженерия управленческих знаний </a:t>
            </a:r>
            <a:endParaRPr lang="en-US" sz="3200" b="1" dirty="0">
              <a:solidFill>
                <a:schemeClr val="bg1"/>
              </a:solidFill>
              <a:latin typeface="Arial" panose="020B0604020202020204" pitchFamily="34" charset="0"/>
              <a:cs typeface="Arial" panose="020B0604020202020204" pitchFamily="34" charset="0"/>
            </a:endParaRPr>
          </a:p>
          <a:p>
            <a:pPr>
              <a:lnSpc>
                <a:spcPts val="4042"/>
              </a:lnSpc>
            </a:pPr>
            <a:r>
              <a:rPr lang="ru-RU" sz="3200" b="1" dirty="0">
                <a:solidFill>
                  <a:schemeClr val="bg1"/>
                </a:solidFill>
                <a:latin typeface="Arial" panose="020B0604020202020204" pitchFamily="34" charset="0"/>
                <a:cs typeface="Arial" panose="020B0604020202020204" pitchFamily="34" charset="0"/>
              </a:rPr>
              <a:t>как новая перспектива</a:t>
            </a:r>
            <a:r>
              <a:rPr lang="en-US" sz="3200" b="1" dirty="0">
                <a:solidFill>
                  <a:schemeClr val="bg1"/>
                </a:solidFill>
                <a:latin typeface="Arial" panose="020B0604020202020204" pitchFamily="34" charset="0"/>
                <a:cs typeface="Arial" panose="020B0604020202020204" pitchFamily="34" charset="0"/>
              </a:rPr>
              <a:t> </a:t>
            </a:r>
            <a:r>
              <a:rPr lang="kk-KZ" sz="3200" b="1" dirty="0">
                <a:solidFill>
                  <a:schemeClr val="bg1"/>
                </a:solidFill>
                <a:latin typeface="Arial" panose="020B0604020202020204" pitchFamily="34" charset="0"/>
                <a:cs typeface="Arial" panose="020B0604020202020204" pitchFamily="34" charset="0"/>
              </a:rPr>
              <a:t>отечественной науки</a:t>
            </a:r>
            <a:endParaRPr lang="ru-RU" sz="3200" b="1" dirty="0">
              <a:solidFill>
                <a:schemeClr val="bg1"/>
              </a:solidFill>
              <a:latin typeface="Arial" panose="020B0604020202020204" pitchFamily="34" charset="0"/>
              <a:ea typeface="Inter Bold" pitchFamily="34" charset="-122"/>
              <a:cs typeface="Arial" panose="020B0604020202020204" pitchFamily="34" charset="0"/>
            </a:endParaRPr>
          </a:p>
        </p:txBody>
      </p:sp>
    </p:spTree>
    <p:extLst>
      <p:ext uri="{BB962C8B-B14F-4D97-AF65-F5344CB8AC3E}">
        <p14:creationId xmlns:p14="http://schemas.microsoft.com/office/powerpoint/2010/main" val="19385894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5;p46">
            <a:extLst>
              <a:ext uri="{FF2B5EF4-FFF2-40B4-BE49-F238E27FC236}">
                <a16:creationId xmlns:a16="http://schemas.microsoft.com/office/drawing/2014/main" id="{763ABD8C-7AD6-44D4-B250-A1970278D673}"/>
              </a:ext>
            </a:extLst>
          </p:cNvPr>
          <p:cNvSpPr txBox="1">
            <a:spLocks/>
          </p:cNvSpPr>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smtClean="0"/>
              <a:pPr/>
              <a:t>23</a:t>
            </a:fld>
            <a:endParaRPr lang="ru-RU" dirty="0"/>
          </a:p>
        </p:txBody>
      </p:sp>
      <p:sp>
        <p:nvSpPr>
          <p:cNvPr id="10" name="TextBox 9">
            <a:extLst>
              <a:ext uri="{FF2B5EF4-FFF2-40B4-BE49-F238E27FC236}">
                <a16:creationId xmlns:a16="http://schemas.microsoft.com/office/drawing/2014/main" id="{F1A16325-B0D4-4CDA-9B78-86DA862F0D18}"/>
              </a:ext>
            </a:extLst>
          </p:cNvPr>
          <p:cNvSpPr txBox="1"/>
          <p:nvPr/>
        </p:nvSpPr>
        <p:spPr>
          <a:xfrm>
            <a:off x="324090" y="1486466"/>
            <a:ext cx="9398643" cy="5324535"/>
          </a:xfrm>
          <a:prstGeom prst="rect">
            <a:avLst/>
          </a:prstGeom>
          <a:noFill/>
        </p:spPr>
        <p:txBody>
          <a:bodyPr wrap="square" rtlCol="0">
            <a:spAutoFit/>
          </a:bodyPr>
          <a:lstStyle/>
          <a:p>
            <a:pPr algn="just"/>
            <a:r>
              <a:rPr lang="ru-RU" sz="2000" b="1" i="0" dirty="0">
                <a:solidFill>
                  <a:srgbClr val="C00000"/>
                </a:solidFill>
                <a:effectLst/>
                <a:latin typeface="Arial" panose="020B0604020202020204" pitchFamily="34" charset="0"/>
                <a:cs typeface="Arial" panose="020B0604020202020204" pitchFamily="34" charset="0"/>
              </a:rPr>
              <a:t>Почему это важно сегодня?</a:t>
            </a:r>
          </a:p>
          <a:p>
            <a:pPr algn="just"/>
            <a:endParaRPr lang="ru-RU" sz="2000" b="1" i="0" dirty="0">
              <a:solidFill>
                <a:srgbClr val="C00000"/>
              </a:solidFill>
              <a:effectLst/>
              <a:latin typeface="Arial" panose="020B0604020202020204" pitchFamily="34" charset="0"/>
              <a:cs typeface="Arial" panose="020B0604020202020204" pitchFamily="34" charset="0"/>
            </a:endParaRPr>
          </a:p>
          <a:p>
            <a:pPr algn="just"/>
            <a:r>
              <a:rPr lang="ru-RU" sz="2000" b="0" i="0" dirty="0">
                <a:solidFill>
                  <a:srgbClr val="1F1F1F"/>
                </a:solidFill>
                <a:effectLst/>
                <a:latin typeface="Arial" panose="020B0604020202020204" pitchFamily="34" charset="0"/>
                <a:cs typeface="Arial" panose="020B0604020202020204" pitchFamily="34" charset="0"/>
              </a:rPr>
              <a:t>Работы </a:t>
            </a:r>
            <a:r>
              <a:rPr lang="ru-RU" sz="2000" b="0" i="0" dirty="0" err="1">
                <a:solidFill>
                  <a:srgbClr val="1F1F1F"/>
                </a:solidFill>
                <a:effectLst/>
                <a:latin typeface="Arial" panose="020B0604020202020204" pitchFamily="34" charset="0"/>
                <a:cs typeface="Arial" panose="020B0604020202020204" pitchFamily="34" charset="0"/>
              </a:rPr>
              <a:t>Канемана</a:t>
            </a:r>
            <a:r>
              <a:rPr lang="ru-RU" sz="2000" b="0" i="0" dirty="0">
                <a:solidFill>
                  <a:srgbClr val="1F1F1F"/>
                </a:solidFill>
                <a:effectLst/>
                <a:latin typeface="Arial" panose="020B0604020202020204" pitchFamily="34" charset="0"/>
                <a:cs typeface="Arial" panose="020B0604020202020204" pitchFamily="34" charset="0"/>
              </a:rPr>
              <a:t> изменили подход не только в науке, но и в государственном управлении и бизнесе. Например, на базе поведенческой экономики была разработана </a:t>
            </a:r>
            <a:r>
              <a:rPr lang="ru-RU" sz="2000" b="1" i="0" dirty="0">
                <a:solidFill>
                  <a:srgbClr val="1F1F1F"/>
                </a:solidFill>
                <a:effectLst/>
                <a:latin typeface="Arial" panose="020B0604020202020204" pitchFamily="34" charset="0"/>
                <a:cs typeface="Arial" panose="020B0604020202020204" pitchFamily="34" charset="0"/>
              </a:rPr>
              <a:t>«теория подталкивания»</a:t>
            </a:r>
            <a:r>
              <a:rPr lang="ru-RU" sz="2000" b="0" i="0" dirty="0">
                <a:solidFill>
                  <a:srgbClr val="1F1F1F"/>
                </a:solidFill>
                <a:effectLst/>
                <a:latin typeface="Arial" panose="020B0604020202020204" pitchFamily="34" charset="0"/>
                <a:cs typeface="Arial" panose="020B0604020202020204" pitchFamily="34" charset="0"/>
              </a:rPr>
              <a:t> (</a:t>
            </a:r>
            <a:r>
              <a:rPr lang="ru-RU" sz="2000" b="0" i="1" dirty="0" err="1">
                <a:solidFill>
                  <a:srgbClr val="1F1F1F"/>
                </a:solidFill>
                <a:effectLst/>
                <a:latin typeface="Arial" panose="020B0604020202020204" pitchFamily="34" charset="0"/>
                <a:cs typeface="Arial" panose="020B0604020202020204" pitchFamily="34" charset="0"/>
              </a:rPr>
              <a:t>Nudge</a:t>
            </a:r>
            <a:r>
              <a:rPr lang="ru-RU" sz="2000" b="0" i="1" dirty="0">
                <a:solidFill>
                  <a:srgbClr val="1F1F1F"/>
                </a:solidFill>
                <a:effectLst/>
                <a:latin typeface="Arial" panose="020B0604020202020204" pitchFamily="34" charset="0"/>
                <a:cs typeface="Arial" panose="020B0604020202020204" pitchFamily="34" charset="0"/>
              </a:rPr>
              <a:t> </a:t>
            </a:r>
            <a:r>
              <a:rPr lang="ru-RU" sz="2000" b="0" i="1" dirty="0" err="1">
                <a:solidFill>
                  <a:srgbClr val="1F1F1F"/>
                </a:solidFill>
                <a:effectLst/>
                <a:latin typeface="Arial" panose="020B0604020202020204" pitchFamily="34" charset="0"/>
                <a:cs typeface="Arial" panose="020B0604020202020204" pitchFamily="34" charset="0"/>
              </a:rPr>
              <a:t>theory</a:t>
            </a:r>
            <a:r>
              <a:rPr lang="ru-RU" sz="2000" b="0" i="0" dirty="0">
                <a:solidFill>
                  <a:srgbClr val="1F1F1F"/>
                </a:solidFill>
                <a:effectLst/>
                <a:latin typeface="Arial" panose="020B0604020202020204" pitchFamily="34" charset="0"/>
                <a:cs typeface="Arial" panose="020B0604020202020204" pitchFamily="34" charset="0"/>
              </a:rPr>
              <a:t>), за которую Ричард Талер (коллега </a:t>
            </a:r>
            <a:r>
              <a:rPr lang="ru-RU" sz="2000" b="0" i="0" dirty="0" err="1">
                <a:solidFill>
                  <a:srgbClr val="1F1F1F"/>
                </a:solidFill>
                <a:effectLst/>
                <a:latin typeface="Arial" panose="020B0604020202020204" pitchFamily="34" charset="0"/>
                <a:cs typeface="Arial" panose="020B0604020202020204" pitchFamily="34" charset="0"/>
              </a:rPr>
              <a:t>Канемана</a:t>
            </a:r>
            <a:r>
              <a:rPr lang="ru-RU" sz="2000" b="0" i="0" dirty="0">
                <a:solidFill>
                  <a:srgbClr val="1F1F1F"/>
                </a:solidFill>
                <a:effectLst/>
                <a:latin typeface="Arial" panose="020B0604020202020204" pitchFamily="34" charset="0"/>
                <a:cs typeface="Arial" panose="020B0604020202020204" pitchFamily="34" charset="0"/>
              </a:rPr>
              <a:t>) получил Нобелевскую премию в 2017 году.</a:t>
            </a:r>
          </a:p>
          <a:p>
            <a:pPr algn="just"/>
            <a:endParaRPr lang="ru-RU" sz="2000" b="0" i="0" dirty="0">
              <a:solidFill>
                <a:srgbClr val="1F1F1F"/>
              </a:solidFill>
              <a:effectLst/>
              <a:latin typeface="Arial" panose="020B0604020202020204" pitchFamily="34" charset="0"/>
              <a:cs typeface="Arial" panose="020B0604020202020204" pitchFamily="34" charset="0"/>
            </a:endParaRPr>
          </a:p>
          <a:p>
            <a:pPr algn="just"/>
            <a:r>
              <a:rPr lang="ru-RU" sz="2000" b="0" i="0" dirty="0">
                <a:solidFill>
                  <a:srgbClr val="1F1F1F"/>
                </a:solidFill>
                <a:effectLst/>
                <a:latin typeface="Arial" panose="020B0604020202020204" pitchFamily="34" charset="0"/>
                <a:cs typeface="Arial" panose="020B0604020202020204" pitchFamily="34" charset="0"/>
              </a:rPr>
              <a:t>Сегодня эти знания используются для </a:t>
            </a:r>
            <a:r>
              <a:rPr lang="ru-RU" sz="2000" b="1" i="0" dirty="0">
                <a:solidFill>
                  <a:srgbClr val="1F1F1F"/>
                </a:solidFill>
                <a:effectLst/>
                <a:latin typeface="Arial" panose="020B0604020202020204" pitchFamily="34" charset="0"/>
                <a:cs typeface="Arial" panose="020B0604020202020204" pitchFamily="34" charset="0"/>
              </a:rPr>
              <a:t>создания интерфейсов, управления портфелями проектов, разработки систем мотивации и формирования государственной политики,</a:t>
            </a:r>
            <a:r>
              <a:rPr lang="ru-RU" sz="2000" b="0" i="0" dirty="0">
                <a:solidFill>
                  <a:srgbClr val="1F1F1F"/>
                </a:solidFill>
                <a:effectLst/>
                <a:latin typeface="Arial" panose="020B0604020202020204" pitchFamily="34" charset="0"/>
                <a:cs typeface="Arial" panose="020B0604020202020204" pitchFamily="34" charset="0"/>
              </a:rPr>
              <a:t> учитывающей реальную человеческую психологию, а не абстрактные математические модели.</a:t>
            </a:r>
          </a:p>
          <a:p>
            <a:pPr algn="just"/>
            <a:endParaRPr lang="ru-RU" sz="2000" b="0" i="0" dirty="0">
              <a:solidFill>
                <a:srgbClr val="1F1F1F"/>
              </a:solidFill>
              <a:effectLst/>
              <a:latin typeface="Arial" panose="020B0604020202020204" pitchFamily="34" charset="0"/>
              <a:cs typeface="Arial" panose="020B0604020202020204" pitchFamily="34" charset="0"/>
            </a:endParaRPr>
          </a:p>
          <a:p>
            <a:pPr algn="just"/>
            <a:r>
              <a:rPr lang="ru-RU" sz="2000" b="0" i="0" dirty="0" err="1">
                <a:solidFill>
                  <a:srgbClr val="1F1F1F"/>
                </a:solidFill>
                <a:effectLst/>
                <a:latin typeface="Arial" panose="020B0604020202020204" pitchFamily="34" charset="0"/>
                <a:cs typeface="Arial" panose="020B0604020202020204" pitchFamily="34" charset="0"/>
              </a:rPr>
              <a:t>Канеман</a:t>
            </a:r>
            <a:r>
              <a:rPr lang="ru-RU" sz="2000" b="0" i="0" dirty="0">
                <a:solidFill>
                  <a:srgbClr val="1F1F1F"/>
                </a:solidFill>
                <a:effectLst/>
                <a:latin typeface="Arial" panose="020B0604020202020204" pitchFamily="34" charset="0"/>
                <a:cs typeface="Arial" panose="020B0604020202020204" pitchFamily="34" charset="0"/>
              </a:rPr>
              <a:t> наиболее полно изложил эти идеи в своей знаменитой книге </a:t>
            </a:r>
            <a:r>
              <a:rPr lang="ru-RU" sz="2000" b="1" i="0" dirty="0">
                <a:solidFill>
                  <a:srgbClr val="1F1F1F"/>
                </a:solidFill>
                <a:effectLst/>
                <a:latin typeface="Arial" panose="020B0604020202020204" pitchFamily="34" charset="0"/>
                <a:cs typeface="Arial" panose="020B0604020202020204" pitchFamily="34" charset="0"/>
              </a:rPr>
              <a:t>«Думай медленно... решай быстро»</a:t>
            </a:r>
            <a:r>
              <a:rPr lang="ru-RU" sz="2000" b="0" i="0" dirty="0">
                <a:solidFill>
                  <a:srgbClr val="1F1F1F"/>
                </a:solidFill>
                <a:effectLst/>
                <a:latin typeface="Arial" panose="020B0604020202020204" pitchFamily="34" charset="0"/>
                <a:cs typeface="Arial" panose="020B0604020202020204" pitchFamily="34" charset="0"/>
              </a:rPr>
              <a:t>, где он разделяет мышление на две системы: быструю, интуитивную (Система 1) и медленную, логическую (Система 2).</a:t>
            </a:r>
          </a:p>
        </p:txBody>
      </p:sp>
      <p:pic>
        <p:nvPicPr>
          <p:cNvPr id="7" name="Рисунок 6">
            <a:extLst>
              <a:ext uri="{FF2B5EF4-FFF2-40B4-BE49-F238E27FC236}">
                <a16:creationId xmlns:a16="http://schemas.microsoft.com/office/drawing/2014/main" id="{D5152050-E995-4376-8D23-BBAE935476BF}"/>
              </a:ext>
            </a:extLst>
          </p:cNvPr>
          <p:cNvPicPr>
            <a:picLocks noChangeAspect="1"/>
          </p:cNvPicPr>
          <p:nvPr/>
        </p:nvPicPr>
        <p:blipFill>
          <a:blip r:embed="rId2"/>
          <a:stretch>
            <a:fillRect/>
          </a:stretch>
        </p:blipFill>
        <p:spPr>
          <a:xfrm>
            <a:off x="10166075" y="4324384"/>
            <a:ext cx="2346514" cy="2346514"/>
          </a:xfrm>
          <a:prstGeom prst="rect">
            <a:avLst/>
          </a:prstGeom>
        </p:spPr>
      </p:pic>
      <p:pic>
        <p:nvPicPr>
          <p:cNvPr id="8" name="Рисунок 7">
            <a:extLst>
              <a:ext uri="{FF2B5EF4-FFF2-40B4-BE49-F238E27FC236}">
                <a16:creationId xmlns:a16="http://schemas.microsoft.com/office/drawing/2014/main" id="{871284CC-CC3E-474A-8F1D-1EDBE5A639FC}"/>
              </a:ext>
            </a:extLst>
          </p:cNvPr>
          <p:cNvPicPr>
            <a:picLocks noChangeAspect="1"/>
          </p:cNvPicPr>
          <p:nvPr/>
        </p:nvPicPr>
        <p:blipFill rotWithShape="1">
          <a:blip r:embed="rId3"/>
          <a:srcRect l="7011" b="12687"/>
          <a:stretch/>
        </p:blipFill>
        <p:spPr>
          <a:xfrm>
            <a:off x="10384411" y="1458765"/>
            <a:ext cx="1807589" cy="2545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Заголовок 3">
            <a:extLst>
              <a:ext uri="{FF2B5EF4-FFF2-40B4-BE49-F238E27FC236}">
                <a16:creationId xmlns:a16="http://schemas.microsoft.com/office/drawing/2014/main" id="{3636BF57-EACC-4752-BBC5-7279A22F884F}"/>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ru-RU" sz="3200" b="1" dirty="0">
                <a:solidFill>
                  <a:schemeClr val="bg1"/>
                </a:solidFill>
                <a:latin typeface="Arial" panose="020B0604020202020204" pitchFamily="34" charset="0"/>
                <a:ea typeface="Inter Bold" pitchFamily="34" charset="-122"/>
                <a:cs typeface="Arial" panose="020B0604020202020204" pitchFamily="34" charset="0"/>
              </a:rPr>
              <a:t>5. </a:t>
            </a:r>
            <a:r>
              <a:rPr lang="ru-RU" sz="3200" b="1" dirty="0">
                <a:solidFill>
                  <a:schemeClr val="bg1"/>
                </a:solidFill>
                <a:latin typeface="Arial" panose="020B0604020202020204" pitchFamily="34" charset="0"/>
                <a:cs typeface="Arial" panose="020B0604020202020204" pitchFamily="34" charset="0"/>
              </a:rPr>
              <a:t>Цифровая инженерия управленческих знаний </a:t>
            </a:r>
            <a:endParaRPr lang="en-US" sz="3200" b="1" dirty="0">
              <a:solidFill>
                <a:schemeClr val="bg1"/>
              </a:solidFill>
              <a:latin typeface="Arial" panose="020B0604020202020204" pitchFamily="34" charset="0"/>
              <a:cs typeface="Arial" panose="020B0604020202020204" pitchFamily="34" charset="0"/>
            </a:endParaRPr>
          </a:p>
          <a:p>
            <a:pPr>
              <a:lnSpc>
                <a:spcPts val="4042"/>
              </a:lnSpc>
            </a:pPr>
            <a:r>
              <a:rPr lang="ru-RU" sz="3200" b="1" dirty="0">
                <a:solidFill>
                  <a:schemeClr val="bg1"/>
                </a:solidFill>
                <a:latin typeface="Arial" panose="020B0604020202020204" pitchFamily="34" charset="0"/>
                <a:cs typeface="Arial" panose="020B0604020202020204" pitchFamily="34" charset="0"/>
              </a:rPr>
              <a:t>как новая перспектива</a:t>
            </a:r>
            <a:r>
              <a:rPr lang="en-US" sz="3200" b="1" dirty="0">
                <a:solidFill>
                  <a:schemeClr val="bg1"/>
                </a:solidFill>
                <a:latin typeface="Arial" panose="020B0604020202020204" pitchFamily="34" charset="0"/>
                <a:cs typeface="Arial" panose="020B0604020202020204" pitchFamily="34" charset="0"/>
              </a:rPr>
              <a:t> </a:t>
            </a:r>
            <a:r>
              <a:rPr lang="kk-KZ" sz="3200" b="1" dirty="0">
                <a:solidFill>
                  <a:schemeClr val="bg1"/>
                </a:solidFill>
                <a:latin typeface="Arial" panose="020B0604020202020204" pitchFamily="34" charset="0"/>
                <a:cs typeface="Arial" panose="020B0604020202020204" pitchFamily="34" charset="0"/>
              </a:rPr>
              <a:t>отечественной науки</a:t>
            </a:r>
            <a:endParaRPr lang="ru-RU" sz="3200" b="1" dirty="0">
              <a:solidFill>
                <a:schemeClr val="bg1"/>
              </a:solidFill>
              <a:latin typeface="Arial" panose="020B0604020202020204" pitchFamily="34" charset="0"/>
              <a:ea typeface="Inter Bold" pitchFamily="34" charset="-122"/>
              <a:cs typeface="Arial" panose="020B0604020202020204" pitchFamily="34" charset="0"/>
            </a:endParaRPr>
          </a:p>
        </p:txBody>
      </p:sp>
    </p:spTree>
    <p:extLst>
      <p:ext uri="{BB962C8B-B14F-4D97-AF65-F5344CB8AC3E}">
        <p14:creationId xmlns:p14="http://schemas.microsoft.com/office/powerpoint/2010/main" val="3513365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5;p46">
            <a:extLst>
              <a:ext uri="{FF2B5EF4-FFF2-40B4-BE49-F238E27FC236}">
                <a16:creationId xmlns:a16="http://schemas.microsoft.com/office/drawing/2014/main" id="{763ABD8C-7AD6-44D4-B250-A1970278D673}"/>
              </a:ext>
            </a:extLst>
          </p:cNvPr>
          <p:cNvSpPr txBox="1">
            <a:spLocks/>
          </p:cNvSpPr>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smtClean="0"/>
              <a:pPr/>
              <a:t>24</a:t>
            </a:fld>
            <a:endParaRPr lang="ru-RU" dirty="0"/>
          </a:p>
        </p:txBody>
      </p:sp>
      <p:sp>
        <p:nvSpPr>
          <p:cNvPr id="10" name="TextBox 9">
            <a:extLst>
              <a:ext uri="{FF2B5EF4-FFF2-40B4-BE49-F238E27FC236}">
                <a16:creationId xmlns:a16="http://schemas.microsoft.com/office/drawing/2014/main" id="{F1A16325-B0D4-4CDA-9B78-86DA862F0D18}"/>
              </a:ext>
            </a:extLst>
          </p:cNvPr>
          <p:cNvSpPr txBox="1"/>
          <p:nvPr/>
        </p:nvSpPr>
        <p:spPr>
          <a:xfrm>
            <a:off x="312516" y="1312289"/>
            <a:ext cx="9398643" cy="461665"/>
          </a:xfrm>
          <a:prstGeom prst="rect">
            <a:avLst/>
          </a:prstGeom>
          <a:noFill/>
        </p:spPr>
        <p:txBody>
          <a:bodyPr wrap="square" rtlCol="0">
            <a:spAutoFit/>
          </a:bodyPr>
          <a:lstStyle/>
          <a:p>
            <a:r>
              <a:rPr lang="ru-RU" sz="2400" b="1" dirty="0">
                <a:solidFill>
                  <a:srgbClr val="C00000"/>
                </a:solidFill>
                <a:latin typeface="Arial" panose="020B0604020202020204" pitchFamily="34" charset="0"/>
                <a:cs typeface="Arial" panose="020B0604020202020204" pitchFamily="34" charset="0"/>
              </a:rPr>
              <a:t>Происхождение и статус теории двух Систем мышления</a:t>
            </a:r>
          </a:p>
        </p:txBody>
      </p:sp>
      <p:sp>
        <p:nvSpPr>
          <p:cNvPr id="11" name="TextBox 10">
            <a:extLst>
              <a:ext uri="{FF2B5EF4-FFF2-40B4-BE49-F238E27FC236}">
                <a16:creationId xmlns:a16="http://schemas.microsoft.com/office/drawing/2014/main" id="{88D46D38-F493-4F58-8667-667DD04A27BE}"/>
              </a:ext>
            </a:extLst>
          </p:cNvPr>
          <p:cNvSpPr txBox="1"/>
          <p:nvPr/>
        </p:nvSpPr>
        <p:spPr>
          <a:xfrm>
            <a:off x="312516" y="1762220"/>
            <a:ext cx="9745884" cy="1938992"/>
          </a:xfrm>
          <a:prstGeom prst="rect">
            <a:avLst/>
          </a:prstGeom>
          <a:noFill/>
        </p:spPr>
        <p:txBody>
          <a:bodyPr wrap="square" rtlCol="0">
            <a:spAutoFit/>
          </a:bodyPr>
          <a:lstStyle/>
          <a:p>
            <a:pPr algn="just"/>
            <a:r>
              <a:rPr lang="ru-RU" sz="2000" dirty="0">
                <a:latin typeface="Arial" panose="020B0604020202020204" pitchFamily="34" charset="0"/>
                <a:cs typeface="Arial" panose="020B0604020202020204" pitchFamily="34" charset="0"/>
              </a:rPr>
              <a:t>Ответ на этот вопрос был предложен в рамках </a:t>
            </a:r>
            <a:r>
              <a:rPr lang="ru-RU" sz="2000" b="1" dirty="0">
                <a:latin typeface="Arial" panose="020B0604020202020204" pitchFamily="34" charset="0"/>
                <a:cs typeface="Arial" panose="020B0604020202020204" pitchFamily="34" charset="0"/>
              </a:rPr>
              <a:t>когнитивной психологии </a:t>
            </a:r>
          </a:p>
          <a:p>
            <a:pPr algn="just"/>
            <a:r>
              <a:rPr lang="ru-RU" sz="2000" b="1" dirty="0">
                <a:latin typeface="Arial" panose="020B0604020202020204" pitchFamily="34" charset="0"/>
                <a:cs typeface="Arial" panose="020B0604020202020204" pitchFamily="34" charset="0"/>
              </a:rPr>
              <a:t>и поведенческой экономики.</a:t>
            </a:r>
          </a:p>
          <a:p>
            <a:pPr algn="just"/>
            <a:r>
              <a:rPr lang="ru-RU" sz="2000" dirty="0">
                <a:latin typeface="Arial" panose="020B0604020202020204" pitchFamily="34" charset="0"/>
                <a:cs typeface="Arial" panose="020B0604020202020204" pitchFamily="34" charset="0"/>
              </a:rPr>
              <a:t>Его исследования показали, что </a:t>
            </a:r>
            <a:r>
              <a:rPr lang="ru-RU" sz="2000" b="1" dirty="0">
                <a:latin typeface="Arial" panose="020B0604020202020204" pitchFamily="34" charset="0"/>
                <a:cs typeface="Arial" panose="020B0604020202020204" pitchFamily="34" charset="0"/>
              </a:rPr>
              <a:t>человеческое мышление не является единым и непрерывно рациональным процессом</a:t>
            </a:r>
            <a:r>
              <a:rPr lang="ru-RU" sz="2000" dirty="0">
                <a:latin typeface="Arial" panose="020B0604020202020204" pitchFamily="34" charset="0"/>
                <a:cs typeface="Arial" panose="020B0604020202020204" pitchFamily="34" charset="0"/>
              </a:rPr>
              <a:t>.</a:t>
            </a:r>
          </a:p>
          <a:p>
            <a:pPr algn="just"/>
            <a:r>
              <a:rPr lang="ru-RU" sz="2000" dirty="0">
                <a:latin typeface="Arial" panose="020B0604020202020204" pitchFamily="34" charset="0"/>
                <a:cs typeface="Arial" panose="020B0604020202020204" pitchFamily="34" charset="0"/>
              </a:rPr>
              <a:t>Вместо этого мы имеем дело с двумя функционально различными системами мышления.</a:t>
            </a:r>
          </a:p>
        </p:txBody>
      </p:sp>
      <p:pic>
        <p:nvPicPr>
          <p:cNvPr id="8" name="Рисунок 7">
            <a:extLst>
              <a:ext uri="{FF2B5EF4-FFF2-40B4-BE49-F238E27FC236}">
                <a16:creationId xmlns:a16="http://schemas.microsoft.com/office/drawing/2014/main" id="{871284CC-CC3E-474A-8F1D-1EDBE5A639FC}"/>
              </a:ext>
            </a:extLst>
          </p:cNvPr>
          <p:cNvPicPr>
            <a:picLocks noChangeAspect="1"/>
          </p:cNvPicPr>
          <p:nvPr/>
        </p:nvPicPr>
        <p:blipFill rotWithShape="1">
          <a:blip r:embed="rId2"/>
          <a:srcRect l="7011" b="12687"/>
          <a:stretch/>
        </p:blipFill>
        <p:spPr>
          <a:xfrm>
            <a:off x="10248404" y="1458765"/>
            <a:ext cx="1807589" cy="25459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a:extLst>
              <a:ext uri="{FF2B5EF4-FFF2-40B4-BE49-F238E27FC236}">
                <a16:creationId xmlns:a16="http://schemas.microsoft.com/office/drawing/2014/main" id="{C4403B09-A82D-49A2-854B-3CD842F00C3A}"/>
              </a:ext>
            </a:extLst>
          </p:cNvPr>
          <p:cNvSpPr txBox="1"/>
          <p:nvPr/>
        </p:nvSpPr>
        <p:spPr>
          <a:xfrm>
            <a:off x="405113" y="3753910"/>
            <a:ext cx="10104699" cy="1692771"/>
          </a:xfrm>
          <a:prstGeom prst="rect">
            <a:avLst/>
          </a:prstGeom>
          <a:noFill/>
        </p:spPr>
        <p:txBody>
          <a:bodyPr wrap="square" rtlCol="0">
            <a:spAutoFit/>
          </a:bodyPr>
          <a:lstStyle/>
          <a:p>
            <a:pPr algn="just"/>
            <a:r>
              <a:rPr lang="ru-RU" sz="2400" b="1" dirty="0">
                <a:solidFill>
                  <a:srgbClr val="C00000"/>
                </a:solidFill>
                <a:latin typeface="Arial" panose="020B0604020202020204" pitchFamily="34" charset="0"/>
                <a:cs typeface="Arial" panose="020B0604020202020204" pitchFamily="34" charset="0"/>
              </a:rPr>
              <a:t>Содержание теории: </a:t>
            </a:r>
            <a:r>
              <a:rPr lang="ru-RU" sz="2400" dirty="0">
                <a:latin typeface="Arial" panose="020B0604020202020204" pitchFamily="34" charset="0"/>
                <a:cs typeface="Arial" panose="020B0604020202020204" pitchFamily="34" charset="0"/>
              </a:rPr>
              <a:t>Система 1 и Система 2</a:t>
            </a:r>
          </a:p>
          <a:p>
            <a:pPr algn="just"/>
            <a:r>
              <a:rPr lang="ru-RU" sz="2000" b="1" dirty="0">
                <a:latin typeface="Arial" panose="020B0604020202020204" pitchFamily="34" charset="0"/>
                <a:cs typeface="Arial" panose="020B0604020202020204" pitchFamily="34" charset="0"/>
              </a:rPr>
              <a:t>Система 1 </a:t>
            </a:r>
            <a:r>
              <a:rPr lang="ru-RU" sz="2000" dirty="0">
                <a:latin typeface="Arial" panose="020B0604020202020204" pitchFamily="34" charset="0"/>
                <a:cs typeface="Arial" panose="020B0604020202020204" pitchFamily="34" charset="0"/>
              </a:rPr>
              <a:t>— быстрое, автоматическое, интуитивное мышление. Оно работает постоянно и без усилий.</a:t>
            </a:r>
          </a:p>
          <a:p>
            <a:pPr algn="just"/>
            <a:r>
              <a:rPr lang="ru-RU" sz="2000" b="1" dirty="0">
                <a:latin typeface="Arial" panose="020B0604020202020204" pitchFamily="34" charset="0"/>
                <a:cs typeface="Arial" panose="020B0604020202020204" pitchFamily="34" charset="0"/>
              </a:rPr>
              <a:t>Система 2 </a:t>
            </a:r>
            <a:r>
              <a:rPr lang="ru-RU" sz="2000" dirty="0">
                <a:latin typeface="Arial" panose="020B0604020202020204" pitchFamily="34" charset="0"/>
                <a:cs typeface="Arial" panose="020B0604020202020204" pitchFamily="34" charset="0"/>
              </a:rPr>
              <a:t>— медленное, аналитическое, рефлексивное мышление. Оно требует концентрации, энергии и включается далеко не всегда.</a:t>
            </a:r>
          </a:p>
        </p:txBody>
      </p:sp>
      <p:sp>
        <p:nvSpPr>
          <p:cNvPr id="4" name="TextBox 3">
            <a:extLst>
              <a:ext uri="{FF2B5EF4-FFF2-40B4-BE49-F238E27FC236}">
                <a16:creationId xmlns:a16="http://schemas.microsoft.com/office/drawing/2014/main" id="{DCAF6787-B30F-4FEA-8B01-E02D526C0599}"/>
              </a:ext>
            </a:extLst>
          </p:cNvPr>
          <p:cNvSpPr txBox="1"/>
          <p:nvPr/>
        </p:nvSpPr>
        <p:spPr>
          <a:xfrm>
            <a:off x="1288639" y="5726678"/>
            <a:ext cx="9095772" cy="707886"/>
          </a:xfrm>
          <a:prstGeom prst="rect">
            <a:avLst/>
          </a:prstGeom>
          <a:noFill/>
        </p:spPr>
        <p:txBody>
          <a:bodyPr wrap="square" rtlCol="0">
            <a:spAutoFit/>
          </a:bodyPr>
          <a:lstStyle/>
          <a:p>
            <a:pPr algn="ctr"/>
            <a:r>
              <a:rPr lang="ru-RU" sz="2000" b="1" dirty="0">
                <a:solidFill>
                  <a:srgbClr val="C00000"/>
                </a:solidFill>
                <a:latin typeface="Arial" panose="020B0604020202020204" pitchFamily="34" charset="0"/>
                <a:cs typeface="Arial" panose="020B0604020202020204" pitchFamily="34" charset="0"/>
              </a:rPr>
              <a:t>Ключевой тезис: </a:t>
            </a:r>
            <a:r>
              <a:rPr lang="ru-RU" sz="2000" dirty="0">
                <a:latin typeface="Arial" panose="020B0604020202020204" pitchFamily="34" charset="0"/>
                <a:cs typeface="Arial" panose="020B0604020202020204" pitchFamily="34" charset="0"/>
              </a:rPr>
              <a:t>большинство наших решений формируется Систему 1, </a:t>
            </a:r>
          </a:p>
          <a:p>
            <a:pPr algn="ctr"/>
            <a:r>
              <a:rPr lang="ru-RU" sz="2000" dirty="0">
                <a:latin typeface="Arial" panose="020B0604020202020204" pitchFamily="34" charset="0"/>
                <a:cs typeface="Arial" panose="020B0604020202020204" pitchFamily="34" charset="0"/>
              </a:rPr>
              <a:t>а Система  2 часто лишь рационализирует уже принятое решение.</a:t>
            </a:r>
          </a:p>
        </p:txBody>
      </p:sp>
      <p:sp>
        <p:nvSpPr>
          <p:cNvPr id="13" name="Заголовок 3">
            <a:extLst>
              <a:ext uri="{FF2B5EF4-FFF2-40B4-BE49-F238E27FC236}">
                <a16:creationId xmlns:a16="http://schemas.microsoft.com/office/drawing/2014/main" id="{3636BF57-EACC-4752-BBC5-7279A22F884F}"/>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ru-RU" sz="3200" b="1" dirty="0">
                <a:solidFill>
                  <a:schemeClr val="bg1"/>
                </a:solidFill>
                <a:latin typeface="Arial" panose="020B0604020202020204" pitchFamily="34" charset="0"/>
                <a:ea typeface="Inter Bold" pitchFamily="34" charset="-122"/>
                <a:cs typeface="Arial" panose="020B0604020202020204" pitchFamily="34" charset="0"/>
              </a:rPr>
              <a:t>5. </a:t>
            </a:r>
            <a:r>
              <a:rPr lang="ru-RU" sz="3200" b="1" dirty="0">
                <a:solidFill>
                  <a:schemeClr val="bg1"/>
                </a:solidFill>
                <a:latin typeface="Arial" panose="020B0604020202020204" pitchFamily="34" charset="0"/>
                <a:cs typeface="Arial" panose="020B0604020202020204" pitchFamily="34" charset="0"/>
              </a:rPr>
              <a:t>Цифровая инженерия управленческих знаний </a:t>
            </a:r>
            <a:endParaRPr lang="en-US" sz="3200" b="1" dirty="0">
              <a:solidFill>
                <a:schemeClr val="bg1"/>
              </a:solidFill>
              <a:latin typeface="Arial" panose="020B0604020202020204" pitchFamily="34" charset="0"/>
              <a:cs typeface="Arial" panose="020B0604020202020204" pitchFamily="34" charset="0"/>
            </a:endParaRPr>
          </a:p>
          <a:p>
            <a:pPr>
              <a:lnSpc>
                <a:spcPts val="4042"/>
              </a:lnSpc>
            </a:pPr>
            <a:r>
              <a:rPr lang="ru-RU" sz="3200" b="1" dirty="0">
                <a:solidFill>
                  <a:schemeClr val="bg1"/>
                </a:solidFill>
                <a:latin typeface="Arial" panose="020B0604020202020204" pitchFamily="34" charset="0"/>
                <a:cs typeface="Arial" panose="020B0604020202020204" pitchFamily="34" charset="0"/>
              </a:rPr>
              <a:t>как новая перспектива</a:t>
            </a:r>
            <a:r>
              <a:rPr lang="en-US" sz="3200" b="1" dirty="0">
                <a:solidFill>
                  <a:schemeClr val="bg1"/>
                </a:solidFill>
                <a:latin typeface="Arial" panose="020B0604020202020204" pitchFamily="34" charset="0"/>
                <a:cs typeface="Arial" panose="020B0604020202020204" pitchFamily="34" charset="0"/>
              </a:rPr>
              <a:t> </a:t>
            </a:r>
            <a:r>
              <a:rPr lang="kk-KZ" sz="3200" b="1" dirty="0">
                <a:solidFill>
                  <a:schemeClr val="bg1"/>
                </a:solidFill>
                <a:latin typeface="Arial" panose="020B0604020202020204" pitchFamily="34" charset="0"/>
                <a:cs typeface="Arial" panose="020B0604020202020204" pitchFamily="34" charset="0"/>
              </a:rPr>
              <a:t>отечественной науки</a:t>
            </a:r>
            <a:endParaRPr lang="ru-RU" sz="3200" b="1" dirty="0">
              <a:solidFill>
                <a:schemeClr val="bg1"/>
              </a:solidFill>
              <a:latin typeface="Arial" panose="020B0604020202020204" pitchFamily="34" charset="0"/>
              <a:ea typeface="Inter Bold" pitchFamily="34" charset="-122"/>
              <a:cs typeface="Arial" panose="020B0604020202020204" pitchFamily="34" charset="0"/>
            </a:endParaRPr>
          </a:p>
        </p:txBody>
      </p:sp>
    </p:spTree>
    <p:extLst>
      <p:ext uri="{BB962C8B-B14F-4D97-AF65-F5344CB8AC3E}">
        <p14:creationId xmlns:p14="http://schemas.microsoft.com/office/powerpoint/2010/main" val="5676900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5;p46">
            <a:extLst>
              <a:ext uri="{FF2B5EF4-FFF2-40B4-BE49-F238E27FC236}">
                <a16:creationId xmlns:a16="http://schemas.microsoft.com/office/drawing/2014/main" id="{763ABD8C-7AD6-44D4-B250-A1970278D673}"/>
              </a:ext>
            </a:extLst>
          </p:cNvPr>
          <p:cNvSpPr txBox="1">
            <a:spLocks/>
          </p:cNvSpPr>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smtClean="0"/>
              <a:pPr/>
              <a:t>25</a:t>
            </a:fld>
            <a:endParaRPr lang="ru-RU" dirty="0"/>
          </a:p>
        </p:txBody>
      </p:sp>
      <p:sp>
        <p:nvSpPr>
          <p:cNvPr id="11" name="TextBox 10">
            <a:extLst>
              <a:ext uri="{FF2B5EF4-FFF2-40B4-BE49-F238E27FC236}">
                <a16:creationId xmlns:a16="http://schemas.microsoft.com/office/drawing/2014/main" id="{88D46D38-F493-4F58-8667-667DD04A27BE}"/>
              </a:ext>
            </a:extLst>
          </p:cNvPr>
          <p:cNvSpPr txBox="1"/>
          <p:nvPr/>
        </p:nvSpPr>
        <p:spPr>
          <a:xfrm>
            <a:off x="211911" y="1410355"/>
            <a:ext cx="11794893" cy="1446550"/>
          </a:xfrm>
          <a:prstGeom prst="rect">
            <a:avLst/>
          </a:prstGeom>
          <a:noFill/>
        </p:spPr>
        <p:txBody>
          <a:bodyPr wrap="square" rtlCol="0">
            <a:spAutoFit/>
          </a:bodyPr>
          <a:lstStyle/>
          <a:p>
            <a:pPr algn="just"/>
            <a:r>
              <a:rPr lang="ru-RU" sz="2200" dirty="0">
                <a:latin typeface="Arial" panose="020B0604020202020204" pitchFamily="34" charset="0"/>
                <a:cs typeface="Arial" panose="020B0604020202020204" pitchFamily="34" charset="0"/>
              </a:rPr>
              <a:t>В этом контексте методологически оправдан интерес к </a:t>
            </a:r>
            <a:r>
              <a:rPr lang="ru-RU" sz="2200" b="1" dirty="0">
                <a:solidFill>
                  <a:srgbClr val="C00000"/>
                </a:solidFill>
                <a:latin typeface="Arial" panose="020B0604020202020204" pitchFamily="34" charset="0"/>
                <a:cs typeface="Arial" panose="020B0604020202020204" pitchFamily="34" charset="0"/>
              </a:rPr>
              <a:t>комплексу отечественных моделей </a:t>
            </a:r>
            <a:r>
              <a:rPr lang="ru-RU" sz="2200" b="1" dirty="0">
                <a:latin typeface="Arial" panose="020B0604020202020204" pitchFamily="34" charset="0"/>
                <a:cs typeface="Arial" panose="020B0604020202020204" pitchFamily="34" charset="0"/>
              </a:rPr>
              <a:t>(Омега-1, Омега-2, Омега-3, Оменга-4, Омега-5)</a:t>
            </a:r>
            <a:r>
              <a:rPr lang="ru-RU" sz="2200" dirty="0">
                <a:latin typeface="Arial" panose="020B0604020202020204" pitchFamily="34" charset="0"/>
                <a:cs typeface="Arial" panose="020B0604020202020204" pitchFamily="34" charset="0"/>
              </a:rPr>
              <a:t>, которые не конкурируют с теорией двух Систем, а развивают её в прикладном направлении в рамках </a:t>
            </a:r>
            <a:r>
              <a:rPr lang="ru-RU" sz="2200" b="1" dirty="0">
                <a:solidFill>
                  <a:srgbClr val="C00000"/>
                </a:solidFill>
                <a:latin typeface="Arial" panose="020B0604020202020204" pitchFamily="34" charset="0"/>
                <a:cs typeface="Arial" panose="020B0604020202020204" pitchFamily="34" charset="0"/>
              </a:rPr>
              <a:t>нового научного направления  цифровой инженерии управленческих знаний</a:t>
            </a:r>
            <a:r>
              <a:rPr lang="ru-RU" sz="2200" dirty="0">
                <a:latin typeface="Arial" panose="020B0604020202020204" pitchFamily="34" charset="0"/>
                <a:cs typeface="Arial" panose="020B0604020202020204" pitchFamily="34" charset="0"/>
              </a:rPr>
              <a:t>, опираясь на:</a:t>
            </a:r>
          </a:p>
        </p:txBody>
      </p:sp>
      <p:sp>
        <p:nvSpPr>
          <p:cNvPr id="12" name="Заголовок 3">
            <a:extLst>
              <a:ext uri="{FF2B5EF4-FFF2-40B4-BE49-F238E27FC236}">
                <a16:creationId xmlns:a16="http://schemas.microsoft.com/office/drawing/2014/main" id="{B176B8AB-5A45-4253-97B4-90AEB4CD2FD0}"/>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ru-RU" sz="3200" b="1" dirty="0">
                <a:solidFill>
                  <a:schemeClr val="bg1"/>
                </a:solidFill>
                <a:latin typeface="Arial" panose="020B0604020202020204" pitchFamily="34" charset="0"/>
                <a:ea typeface="Inter Bold" pitchFamily="34" charset="-122"/>
                <a:cs typeface="Arial" panose="020B0604020202020204" pitchFamily="34" charset="0"/>
              </a:rPr>
              <a:t>5. </a:t>
            </a:r>
            <a:r>
              <a:rPr lang="ru-RU" sz="3200" b="1" dirty="0">
                <a:solidFill>
                  <a:schemeClr val="bg1"/>
                </a:solidFill>
                <a:latin typeface="Arial" panose="020B0604020202020204" pitchFamily="34" charset="0"/>
                <a:cs typeface="Arial" panose="020B0604020202020204" pitchFamily="34" charset="0"/>
              </a:rPr>
              <a:t>Цифровая инженерия управленческих знаний </a:t>
            </a:r>
            <a:endParaRPr lang="en-US" sz="3200" b="1" dirty="0">
              <a:solidFill>
                <a:schemeClr val="bg1"/>
              </a:solidFill>
              <a:latin typeface="Arial" panose="020B0604020202020204" pitchFamily="34" charset="0"/>
              <a:cs typeface="Arial" panose="020B0604020202020204" pitchFamily="34" charset="0"/>
            </a:endParaRPr>
          </a:p>
          <a:p>
            <a:pPr>
              <a:lnSpc>
                <a:spcPts val="4042"/>
              </a:lnSpc>
            </a:pPr>
            <a:r>
              <a:rPr lang="ru-RU" sz="3200" b="1" dirty="0">
                <a:solidFill>
                  <a:schemeClr val="bg1"/>
                </a:solidFill>
                <a:latin typeface="Arial" panose="020B0604020202020204" pitchFamily="34" charset="0"/>
                <a:cs typeface="Arial" panose="020B0604020202020204" pitchFamily="34" charset="0"/>
              </a:rPr>
              <a:t>как новая перспектива</a:t>
            </a:r>
            <a:r>
              <a:rPr lang="en-US" sz="3200" b="1" dirty="0">
                <a:solidFill>
                  <a:schemeClr val="bg1"/>
                </a:solidFill>
                <a:latin typeface="Arial" panose="020B0604020202020204" pitchFamily="34" charset="0"/>
                <a:cs typeface="Arial" panose="020B0604020202020204" pitchFamily="34" charset="0"/>
              </a:rPr>
              <a:t> </a:t>
            </a:r>
            <a:r>
              <a:rPr lang="kk-KZ" sz="3200" b="1" dirty="0">
                <a:solidFill>
                  <a:schemeClr val="bg1"/>
                </a:solidFill>
                <a:latin typeface="Arial" panose="020B0604020202020204" pitchFamily="34" charset="0"/>
                <a:cs typeface="Arial" panose="020B0604020202020204" pitchFamily="34" charset="0"/>
              </a:rPr>
              <a:t>отечественной науки</a:t>
            </a:r>
            <a:endParaRPr lang="ru-RU" sz="3200" b="1" dirty="0">
              <a:solidFill>
                <a:schemeClr val="bg1"/>
              </a:solidFill>
              <a:latin typeface="Arial" panose="020B0604020202020204" pitchFamily="34" charset="0"/>
              <a:ea typeface="Inter Bold" pitchFamily="34" charset="-122"/>
              <a:cs typeface="Arial" panose="020B0604020202020204" pitchFamily="34" charset="0"/>
            </a:endParaRPr>
          </a:p>
        </p:txBody>
      </p:sp>
      <p:pic>
        <p:nvPicPr>
          <p:cNvPr id="3" name="Рисунок 2">
            <a:extLst>
              <a:ext uri="{FF2B5EF4-FFF2-40B4-BE49-F238E27FC236}">
                <a16:creationId xmlns:a16="http://schemas.microsoft.com/office/drawing/2014/main" id="{F47CBA30-45F9-4CDF-96B9-D6A53B6925E7}"/>
              </a:ext>
            </a:extLst>
          </p:cNvPr>
          <p:cNvPicPr>
            <a:picLocks noChangeAspect="1"/>
          </p:cNvPicPr>
          <p:nvPr/>
        </p:nvPicPr>
        <p:blipFill>
          <a:blip r:embed="rId2"/>
          <a:stretch>
            <a:fillRect/>
          </a:stretch>
        </p:blipFill>
        <p:spPr>
          <a:xfrm>
            <a:off x="8355726" y="3634474"/>
            <a:ext cx="2094143" cy="3026442"/>
          </a:xfrm>
          <a:prstGeom prst="rect">
            <a:avLst/>
          </a:prstGeom>
        </p:spPr>
      </p:pic>
      <p:pic>
        <p:nvPicPr>
          <p:cNvPr id="13" name="Рисунок 12">
            <a:extLst>
              <a:ext uri="{FF2B5EF4-FFF2-40B4-BE49-F238E27FC236}">
                <a16:creationId xmlns:a16="http://schemas.microsoft.com/office/drawing/2014/main" id="{F76BDD54-0170-4F3B-85D6-CD8452E4358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50056" y="2978945"/>
            <a:ext cx="2156749" cy="3015018"/>
          </a:xfrm>
          <a:prstGeom prst="rect">
            <a:avLst/>
          </a:prstGeom>
        </p:spPr>
      </p:pic>
      <p:sp>
        <p:nvSpPr>
          <p:cNvPr id="14" name="TextBox 13">
            <a:extLst>
              <a:ext uri="{FF2B5EF4-FFF2-40B4-BE49-F238E27FC236}">
                <a16:creationId xmlns:a16="http://schemas.microsoft.com/office/drawing/2014/main" id="{D8B32304-7C40-493D-9B34-4CA3360B5A6C}"/>
              </a:ext>
            </a:extLst>
          </p:cNvPr>
          <p:cNvSpPr txBox="1"/>
          <p:nvPr/>
        </p:nvSpPr>
        <p:spPr>
          <a:xfrm>
            <a:off x="211913" y="3399579"/>
            <a:ext cx="7913516" cy="3170099"/>
          </a:xfrm>
          <a:prstGeom prst="rect">
            <a:avLst/>
          </a:prstGeom>
          <a:noFill/>
        </p:spPr>
        <p:txBody>
          <a:bodyPr wrap="square" rtlCol="0">
            <a:spAutoFit/>
          </a:bodyPr>
          <a:lstStyle/>
          <a:p>
            <a:pPr marL="342900" indent="-34290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технологию </a:t>
            </a:r>
            <a:r>
              <a:rPr lang="en-US" sz="2000" b="1" dirty="0">
                <a:solidFill>
                  <a:srgbClr val="C00000"/>
                </a:solidFill>
                <a:latin typeface="Arial" panose="020B0604020202020204" pitchFamily="34" charset="0"/>
                <a:cs typeface="Arial" panose="020B0604020202020204" pitchFamily="34" charset="0"/>
              </a:rPr>
              <a:t>INSIGHT-DNA</a:t>
            </a:r>
            <a:r>
              <a:rPr lang="ru-RU" sz="2000" b="1" dirty="0">
                <a:solidFill>
                  <a:srgbClr val="C00000"/>
                </a:solidFill>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(1996 г.), </a:t>
            </a:r>
          </a:p>
          <a:p>
            <a:pPr marL="342900" indent="-34290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программные решения </a:t>
            </a:r>
            <a:r>
              <a:rPr lang="en-US" sz="2000" b="1" dirty="0" err="1">
                <a:solidFill>
                  <a:srgbClr val="C00000"/>
                </a:solidFill>
                <a:latin typeface="Arial" panose="020B0604020202020204" pitchFamily="34" charset="0"/>
                <a:cs typeface="Arial" panose="020B0604020202020204" pitchFamily="34" charset="0"/>
              </a:rPr>
              <a:t>INViZ</a:t>
            </a:r>
            <a:r>
              <a:rPr lang="ru-RU" sz="2000" dirty="0">
                <a:latin typeface="Arial" panose="020B0604020202020204" pitchFamily="34" charset="0"/>
                <a:cs typeface="Arial" panose="020B0604020202020204" pitchFamily="34" charset="0"/>
              </a:rPr>
              <a:t> (2012 г.) и </a:t>
            </a:r>
            <a:r>
              <a:rPr lang="ru-RU" sz="2000" b="1" dirty="0">
                <a:solidFill>
                  <a:srgbClr val="C00000"/>
                </a:solidFill>
                <a:latin typeface="Arial" panose="020B0604020202020204" pitchFamily="34" charset="0"/>
                <a:cs typeface="Arial" panose="020B0604020202020204" pitchFamily="34" charset="0"/>
              </a:rPr>
              <a:t>ФИЯЗ</a:t>
            </a:r>
            <a:r>
              <a:rPr lang="ru-RU" sz="2000" dirty="0">
                <a:latin typeface="Arial" panose="020B0604020202020204" pitchFamily="34" charset="0"/>
                <a:cs typeface="Arial" panose="020B0604020202020204" pitchFamily="34" charset="0"/>
              </a:rPr>
              <a:t> (2021 г.),</a:t>
            </a:r>
          </a:p>
          <a:p>
            <a:pPr marL="342900" indent="-342900" algn="just">
              <a:buFont typeface="Wingdings" panose="05000000000000000000" pitchFamily="2" charset="2"/>
              <a:buChar char="Ø"/>
            </a:pPr>
            <a:r>
              <a:rPr lang="ru-RU" sz="2000" dirty="0">
                <a:latin typeface="Arial" panose="020B0604020202020204" pitchFamily="34" charset="0"/>
                <a:cs typeface="Arial" panose="020B0604020202020204" pitchFamily="34" charset="0"/>
              </a:rPr>
              <a:t>платформу </a:t>
            </a:r>
            <a:r>
              <a:rPr lang="ru-RU" sz="2000" b="1" dirty="0">
                <a:solidFill>
                  <a:srgbClr val="C00000"/>
                </a:solidFill>
                <a:latin typeface="Arial" panose="020B0604020202020204" pitchFamily="34" charset="0"/>
                <a:cs typeface="Arial" panose="020B0604020202020204" pitchFamily="34" charset="0"/>
              </a:rPr>
              <a:t>ГРИСПУР</a:t>
            </a:r>
            <a:r>
              <a:rPr lang="ru-RU" sz="2000" dirty="0">
                <a:latin typeface="Arial" panose="020B0604020202020204" pitchFamily="34" charset="0"/>
                <a:cs typeface="Arial" panose="020B0604020202020204" pitchFamily="34" charset="0"/>
              </a:rPr>
              <a:t> (2014 г.),</a:t>
            </a:r>
          </a:p>
          <a:p>
            <a:pPr marL="342900" indent="-342900" algn="just">
              <a:buFont typeface="Wingdings" panose="05000000000000000000" pitchFamily="2" charset="2"/>
              <a:buChar char="Ø"/>
            </a:pPr>
            <a:r>
              <a:rPr lang="ru-RU" sz="2000" b="1" dirty="0">
                <a:solidFill>
                  <a:srgbClr val="C00000"/>
                </a:solidFill>
                <a:latin typeface="Arial" panose="020B0604020202020204" pitchFamily="34" charset="0"/>
                <a:cs typeface="Arial" panose="020B0604020202020204" pitchFamily="34" charset="0"/>
              </a:rPr>
              <a:t>продуктивные модели управления портфелем развития организации МСБ </a:t>
            </a:r>
            <a:r>
              <a:rPr lang="ru-RU" sz="2000" dirty="0">
                <a:latin typeface="Arial" panose="020B0604020202020204" pitchFamily="34" charset="0"/>
                <a:cs typeface="Arial" panose="020B0604020202020204" pitchFamily="34" charset="0"/>
              </a:rPr>
              <a:t>(ИРН </a:t>
            </a:r>
            <a:r>
              <a:rPr lang="en-US" sz="2000" dirty="0">
                <a:latin typeface="Arial" panose="020B0604020202020204" pitchFamily="34" charset="0"/>
                <a:cs typeface="Arial" panose="020B0604020202020204" pitchFamily="34" charset="0"/>
              </a:rPr>
              <a:t>AP14871548</a:t>
            </a:r>
            <a:r>
              <a:rPr lang="ru-RU" sz="2000" b="1" dirty="0">
                <a:latin typeface="Arial" panose="020B0604020202020204" pitchFamily="34" charset="0"/>
                <a:cs typeface="Arial" panose="020B0604020202020204" pitchFamily="34" charset="0"/>
              </a:rPr>
              <a:t>, </a:t>
            </a:r>
            <a:r>
              <a:rPr lang="ru-RU" sz="2000" dirty="0">
                <a:latin typeface="Arial" panose="020B0604020202020204" pitchFamily="34" charset="0"/>
                <a:cs typeface="Arial" panose="020B0604020202020204" pitchFamily="34" charset="0"/>
              </a:rPr>
              <a:t>2024 г.),</a:t>
            </a:r>
          </a:p>
          <a:p>
            <a:pPr marL="342900" indent="-342900" algn="just">
              <a:buFont typeface="Wingdings" panose="05000000000000000000" pitchFamily="2" charset="2"/>
              <a:buChar char="Ø"/>
            </a:pPr>
            <a:r>
              <a:rPr lang="ru-RU" sz="2000" b="1" dirty="0">
                <a:solidFill>
                  <a:srgbClr val="C00000"/>
                </a:solidFill>
                <a:latin typeface="Arial" panose="020B0604020202020204" pitchFamily="34" charset="0"/>
                <a:cs typeface="Arial" panose="020B0604020202020204" pitchFamily="34" charset="0"/>
              </a:rPr>
              <a:t>«Национальный стандарт управления научными проектами», </a:t>
            </a:r>
            <a:r>
              <a:rPr lang="ru-RU" sz="2000" dirty="0">
                <a:latin typeface="Arial" panose="020B0604020202020204" pitchFamily="34" charset="0"/>
                <a:cs typeface="Arial" panose="020B0604020202020204" pitchFamily="34" charset="0"/>
              </a:rPr>
              <a:t>разработанный для Республики Узбекистан  (2026 г.),</a:t>
            </a:r>
          </a:p>
          <a:p>
            <a:pPr marL="342900" indent="-342900" algn="just">
              <a:buFont typeface="Wingdings" panose="05000000000000000000" pitchFamily="2" charset="2"/>
              <a:buChar char="Ø"/>
            </a:pPr>
            <a:r>
              <a:rPr lang="ru-RU" sz="2000" i="1" dirty="0">
                <a:latin typeface="Arial" panose="020B0604020202020204" pitchFamily="34" charset="0"/>
                <a:cs typeface="Arial" panose="020B0604020202020204" pitchFamily="34" charset="0"/>
              </a:rPr>
              <a:t>Практика </a:t>
            </a:r>
            <a:r>
              <a:rPr lang="en-US" sz="2000" i="1" dirty="0">
                <a:latin typeface="Arial" panose="020B0604020202020204" pitchFamily="34" charset="0"/>
                <a:cs typeface="Arial" panose="020B0604020202020204" pitchFamily="34" charset="0"/>
              </a:rPr>
              <a:t>Agile-</a:t>
            </a:r>
            <a:r>
              <a:rPr lang="kk-KZ" sz="2000" i="1" dirty="0">
                <a:latin typeface="Arial" panose="020B0604020202020204" pitchFamily="34" charset="0"/>
                <a:cs typeface="Arial" panose="020B0604020202020204" pitchFamily="34" charset="0"/>
              </a:rPr>
              <a:t>управления научно-исследовательскими проектами</a:t>
            </a:r>
            <a:r>
              <a:rPr lang="ru-RU" sz="2000" i="1" dirty="0">
                <a:latin typeface="Arial" panose="020B0604020202020204" pitchFamily="34" charset="0"/>
                <a:cs typeface="Arial" panose="020B0604020202020204" pitchFamily="34" charset="0"/>
              </a:rPr>
              <a:t> (ИРН </a:t>
            </a:r>
            <a:r>
              <a:rPr lang="en-US" sz="2000" i="1" dirty="0">
                <a:latin typeface="Arial" panose="020B0604020202020204" pitchFamily="34" charset="0"/>
                <a:cs typeface="Arial" panose="020B0604020202020204" pitchFamily="34" charset="0"/>
              </a:rPr>
              <a:t>AP26103501</a:t>
            </a:r>
            <a:r>
              <a:rPr lang="kk-KZ" sz="2000" i="1" dirty="0">
                <a:latin typeface="Arial" panose="020B0604020202020204" pitchFamily="34" charset="0"/>
                <a:cs typeface="Arial" panose="020B0604020202020204" pitchFamily="34" charset="0"/>
              </a:rPr>
              <a:t>, </a:t>
            </a:r>
            <a:r>
              <a:rPr lang="ru-RU" sz="2000" i="1" dirty="0">
                <a:latin typeface="Arial" panose="020B0604020202020204" pitchFamily="34" charset="0"/>
                <a:cs typeface="Arial" panose="020B0604020202020204" pitchFamily="34" charset="0"/>
              </a:rPr>
              <a:t>2027 г.).</a:t>
            </a:r>
          </a:p>
        </p:txBody>
      </p:sp>
    </p:spTree>
    <p:extLst>
      <p:ext uri="{BB962C8B-B14F-4D97-AF65-F5344CB8AC3E}">
        <p14:creationId xmlns:p14="http://schemas.microsoft.com/office/powerpoint/2010/main" val="31920869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535;p46">
            <a:extLst>
              <a:ext uri="{FF2B5EF4-FFF2-40B4-BE49-F238E27FC236}">
                <a16:creationId xmlns:a16="http://schemas.microsoft.com/office/drawing/2014/main" id="{763ABD8C-7AD6-44D4-B250-A1970278D673}"/>
              </a:ext>
            </a:extLst>
          </p:cNvPr>
          <p:cNvSpPr txBox="1">
            <a:spLocks/>
          </p:cNvSpPr>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ru-RU" smtClean="0"/>
              <a:pPr/>
              <a:t>26</a:t>
            </a:fld>
            <a:endParaRPr lang="ru-RU" dirty="0"/>
          </a:p>
        </p:txBody>
      </p:sp>
      <p:sp>
        <p:nvSpPr>
          <p:cNvPr id="11" name="TextBox 10">
            <a:extLst>
              <a:ext uri="{FF2B5EF4-FFF2-40B4-BE49-F238E27FC236}">
                <a16:creationId xmlns:a16="http://schemas.microsoft.com/office/drawing/2014/main" id="{88D46D38-F493-4F58-8667-667DD04A27BE}"/>
              </a:ext>
            </a:extLst>
          </p:cNvPr>
          <p:cNvSpPr txBox="1"/>
          <p:nvPr/>
        </p:nvSpPr>
        <p:spPr>
          <a:xfrm>
            <a:off x="536004" y="1532151"/>
            <a:ext cx="6818423" cy="4708981"/>
          </a:xfrm>
          <a:prstGeom prst="rect">
            <a:avLst/>
          </a:prstGeom>
          <a:noFill/>
        </p:spPr>
        <p:txBody>
          <a:bodyPr wrap="square" rtlCol="0">
            <a:spAutoFit/>
          </a:bodyPr>
          <a:lstStyle/>
          <a:p>
            <a:pPr algn="just"/>
            <a:r>
              <a:rPr lang="ru-RU" sz="2400" b="1" dirty="0">
                <a:latin typeface="Arial" panose="020B0604020202020204" pitchFamily="34" charset="0"/>
                <a:cs typeface="Arial" panose="020B0604020202020204" pitchFamily="34" charset="0"/>
              </a:rPr>
              <a:t>С использованием инструмента </a:t>
            </a:r>
            <a:r>
              <a:rPr lang="en-US" sz="2400" b="1" dirty="0">
                <a:solidFill>
                  <a:srgbClr val="C00000"/>
                </a:solidFill>
                <a:latin typeface="Arial" panose="020B0604020202020204" pitchFamily="34" charset="0"/>
                <a:ea typeface="Yu Gothic UI" panose="020B0500000000000000" pitchFamily="34" charset="-128"/>
                <a:cs typeface="Arial" panose="020B0604020202020204" pitchFamily="34" charset="0"/>
              </a:rPr>
              <a:t>INSIGHT DNA</a:t>
            </a:r>
            <a:r>
              <a:rPr lang="ru-RU" sz="2400" b="1" dirty="0">
                <a:solidFill>
                  <a:srgbClr val="C00000"/>
                </a:solidFill>
                <a:latin typeface="Arial" panose="020B0604020202020204" pitchFamily="34" charset="0"/>
                <a:ea typeface="Yu Gothic UI" panose="020B0500000000000000" pitchFamily="34" charset="-128"/>
                <a:cs typeface="Arial" panose="020B0604020202020204" pitchFamily="34" charset="0"/>
              </a:rPr>
              <a:t>:</a:t>
            </a:r>
            <a:r>
              <a:rPr lang="ru-RU" sz="2400" b="1" dirty="0">
                <a:latin typeface="Arial" panose="020B0604020202020204" pitchFamily="34" charset="0"/>
                <a:ea typeface="Yu Gothic UI" panose="020B0500000000000000" pitchFamily="34" charset="-128"/>
                <a:cs typeface="Arial" panose="020B0604020202020204" pitchFamily="34" charset="0"/>
              </a:rPr>
              <a:t> </a:t>
            </a:r>
          </a:p>
          <a:p>
            <a:pPr marL="285750" indent="-285750" algn="just">
              <a:buFont typeface="Wingdings" panose="05000000000000000000" pitchFamily="2" charset="2"/>
              <a:buChar char="Ø"/>
            </a:pPr>
            <a:r>
              <a:rPr lang="ru-RU" sz="2400" b="1" dirty="0">
                <a:latin typeface="Arial" panose="020B0604020202020204" pitchFamily="34" charset="0"/>
                <a:ea typeface="Yu Gothic UI" panose="020B0500000000000000" pitchFamily="34" charset="-128"/>
                <a:cs typeface="Arial" panose="020B0604020202020204" pitchFamily="34" charset="0"/>
              </a:rPr>
              <a:t>разработана </a:t>
            </a:r>
            <a:r>
              <a:rPr lang="ru-RU" sz="2400" b="1" dirty="0">
                <a:latin typeface="Arial" panose="020B0604020202020204" pitchFamily="34" charset="0"/>
                <a:cs typeface="Arial" panose="020B0604020202020204" pitchFamily="34" charset="0"/>
              </a:rPr>
              <a:t>Технология ПАУПРО </a:t>
            </a:r>
            <a:r>
              <a:rPr lang="ru-RU" sz="2400" dirty="0">
                <a:latin typeface="Arial" panose="020B0604020202020204" pitchFamily="34" charset="0"/>
                <a:cs typeface="Arial" panose="020B0604020202020204" pitchFamily="34" charset="0"/>
              </a:rPr>
              <a:t>— практика </a:t>
            </a:r>
            <a:r>
              <a:rPr lang="ru-RU" sz="2400" dirty="0" err="1">
                <a:latin typeface="Arial" panose="020B0604020202020204" pitchFamily="34" charset="0"/>
                <a:cs typeface="Arial" panose="020B0604020202020204" pitchFamily="34" charset="0"/>
              </a:rPr>
              <a:t>Agile</a:t>
            </a:r>
            <a:r>
              <a:rPr lang="ru-RU" sz="2400" dirty="0">
                <a:latin typeface="Arial" panose="020B0604020202020204" pitchFamily="34" charset="0"/>
                <a:cs typeface="Arial" panose="020B0604020202020204" pitchFamily="34" charset="0"/>
              </a:rPr>
              <a:t>-управления портфелем развития организаций, ориентированная на рост и масштабирование.</a:t>
            </a:r>
          </a:p>
          <a:p>
            <a:pPr marL="285750" indent="-285750" algn="just" defTabSz="609630">
              <a:buFont typeface="Wingdings" panose="05000000000000000000" pitchFamily="2" charset="2"/>
              <a:buChar char="Ø"/>
              <a:tabLst>
                <a:tab pos="475216" algn="l"/>
              </a:tabLst>
              <a:defRPr/>
            </a:pPr>
            <a:r>
              <a:rPr lang="ru-RU" sz="2400" b="1" dirty="0">
                <a:latin typeface="Arial" panose="020B0604020202020204" pitchFamily="34" charset="0"/>
                <a:cs typeface="Arial" panose="020B0604020202020204" pitchFamily="34" charset="0"/>
              </a:rPr>
              <a:t>Реализуется проект ПАУНИР </a:t>
            </a:r>
            <a:r>
              <a:rPr lang="ru-RU" sz="2400" dirty="0">
                <a:latin typeface="Arial" panose="020B0604020202020204" pitchFamily="34" charset="0"/>
                <a:cs typeface="Arial" panose="020B0604020202020204" pitchFamily="34" charset="0"/>
              </a:rPr>
              <a:t>— практика </a:t>
            </a:r>
            <a:r>
              <a:rPr lang="ru-RU" sz="2400" dirty="0" err="1">
                <a:latin typeface="Arial" panose="020B0604020202020204" pitchFamily="34" charset="0"/>
                <a:cs typeface="Arial" panose="020B0604020202020204" pitchFamily="34" charset="0"/>
              </a:rPr>
              <a:t>Agile</a:t>
            </a:r>
            <a:r>
              <a:rPr lang="ru-RU" sz="2400" dirty="0">
                <a:latin typeface="Arial" panose="020B0604020202020204" pitchFamily="34" charset="0"/>
                <a:cs typeface="Arial" panose="020B0604020202020204" pitchFamily="34" charset="0"/>
              </a:rPr>
              <a:t>-управления научно-исследовательскими работами и стандартизации научных проектов.</a:t>
            </a:r>
          </a:p>
          <a:p>
            <a:pPr marL="285750" indent="-285750" algn="just" defTabSz="609630">
              <a:buFont typeface="Wingdings" panose="05000000000000000000" pitchFamily="2" charset="2"/>
              <a:buChar char="Ø"/>
              <a:tabLst>
                <a:tab pos="475216" algn="l"/>
              </a:tabLst>
              <a:defRPr/>
            </a:pPr>
            <a:r>
              <a:rPr lang="ru-RU" sz="2400" b="1" dirty="0">
                <a:latin typeface="Arial" panose="020B0604020202020204" pitchFamily="34" charset="0"/>
                <a:cs typeface="Arial" panose="020B0604020202020204" pitchFamily="34" charset="0"/>
              </a:rPr>
              <a:t>Формируется </a:t>
            </a:r>
            <a:r>
              <a:rPr lang="ru-RU" sz="2400" dirty="0">
                <a:latin typeface="Arial" panose="020B0604020202020204" pitchFamily="34" charset="0"/>
                <a:cs typeface="Arial" panose="020B0604020202020204" pitchFamily="34" charset="0"/>
              </a:rPr>
              <a:t>база </a:t>
            </a:r>
            <a:r>
              <a:rPr lang="ru-RU" sz="2400" b="1" dirty="0">
                <a:latin typeface="Arial" panose="020B0604020202020204" pitchFamily="34" charset="0"/>
                <a:cs typeface="Arial" panose="020B0604020202020204" pitchFamily="34" charset="0"/>
              </a:rPr>
              <a:t>ИНВИЗ-</a:t>
            </a:r>
            <a:r>
              <a:rPr lang="en-US" sz="2400" b="1" dirty="0">
                <a:latin typeface="Arial" panose="020B0604020202020204" pitchFamily="34" charset="0"/>
                <a:cs typeface="Arial" panose="020B0604020202020204" pitchFamily="34" charset="0"/>
              </a:rPr>
              <a:t>web.</a:t>
            </a:r>
          </a:p>
          <a:p>
            <a:pPr marL="0" indent="0" algn="just" defTabSz="609630">
              <a:buNone/>
              <a:tabLst>
                <a:tab pos="475216" algn="l"/>
              </a:tabLst>
              <a:defRPr/>
            </a:pPr>
            <a:endParaRPr lang="ru-RU" dirty="0">
              <a:latin typeface="Arial" panose="020B0604020202020204" pitchFamily="34" charset="0"/>
              <a:cs typeface="Arial" panose="020B0604020202020204" pitchFamily="34" charset="0"/>
            </a:endParaRPr>
          </a:p>
          <a:p>
            <a:pPr algn="just"/>
            <a:r>
              <a:rPr lang="ru-RU" b="1" dirty="0">
                <a:latin typeface="Arial" panose="020B0604020202020204" pitchFamily="34" charset="0"/>
                <a:ea typeface="Yu Gothic UI" panose="020B0500000000000000" pitchFamily="34" charset="-128"/>
                <a:cs typeface="Arial" panose="020B0604020202020204" pitchFamily="34" charset="0"/>
              </a:rPr>
              <a:t>  </a:t>
            </a:r>
            <a:endParaRPr lang="ru-RU" b="1" dirty="0">
              <a:latin typeface="Arial" panose="020B0604020202020204" pitchFamily="34" charset="0"/>
              <a:cs typeface="Arial" panose="020B0604020202020204" pitchFamily="34" charset="0"/>
            </a:endParaRPr>
          </a:p>
        </p:txBody>
      </p:sp>
      <p:pic>
        <p:nvPicPr>
          <p:cNvPr id="9" name="Объект 10">
            <a:extLst>
              <a:ext uri="{FF2B5EF4-FFF2-40B4-BE49-F238E27FC236}">
                <a16:creationId xmlns:a16="http://schemas.microsoft.com/office/drawing/2014/main" id="{680C4E7D-DA3D-4652-8978-D0F0A88CC913}"/>
              </a:ext>
            </a:extLst>
          </p:cNvPr>
          <p:cNvPicPr>
            <a:picLocks noGrp="1" noChangeAspect="1"/>
          </p:cNvPicPr>
          <p:nvPr>
            <p:ph idx="1"/>
          </p:nvPr>
        </p:nvPicPr>
        <p:blipFill rotWithShape="1">
          <a:blip r:embed="rId2"/>
          <a:srcRect l="41726" t="27158" r="15983" b="11434"/>
          <a:stretch/>
        </p:blipFill>
        <p:spPr>
          <a:xfrm>
            <a:off x="8871935" y="1471797"/>
            <a:ext cx="2743199" cy="2240564"/>
          </a:xfrm>
        </p:spPr>
      </p:pic>
      <p:graphicFrame>
        <p:nvGraphicFramePr>
          <p:cNvPr id="15" name="Content Placeholder 2">
            <a:extLst>
              <a:ext uri="{FF2B5EF4-FFF2-40B4-BE49-F238E27FC236}">
                <a16:creationId xmlns:a16="http://schemas.microsoft.com/office/drawing/2014/main" id="{61205693-A698-47FB-A686-14CC912DD150}"/>
              </a:ext>
            </a:extLst>
          </p:cNvPr>
          <p:cNvGraphicFramePr>
            <a:graphicFrameLocks/>
          </p:cNvGraphicFramePr>
          <p:nvPr/>
        </p:nvGraphicFramePr>
        <p:xfrm>
          <a:off x="8082928" y="3858595"/>
          <a:ext cx="4321215" cy="28029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Рисунок 9">
            <a:extLst>
              <a:ext uri="{FF2B5EF4-FFF2-40B4-BE49-F238E27FC236}">
                <a16:creationId xmlns:a16="http://schemas.microsoft.com/office/drawing/2014/main" id="{80BBE99A-7473-4703-8491-DF6502D06102}"/>
              </a:ext>
            </a:extLst>
          </p:cNvPr>
          <p:cNvPicPr>
            <a:picLocks noChangeAspect="1"/>
          </p:cNvPicPr>
          <p:nvPr/>
        </p:nvPicPr>
        <p:blipFill rotWithShape="1">
          <a:blip r:embed="rId8"/>
          <a:srcRect l="21964" t="20409" r="21939" b="7315"/>
          <a:stretch/>
        </p:blipFill>
        <p:spPr>
          <a:xfrm>
            <a:off x="5965305" y="4965539"/>
            <a:ext cx="2381459" cy="1725944"/>
          </a:xfrm>
          <a:prstGeom prst="rect">
            <a:avLst/>
          </a:prstGeom>
        </p:spPr>
      </p:pic>
      <p:sp>
        <p:nvSpPr>
          <p:cNvPr id="2" name="TextBox 1">
            <a:extLst>
              <a:ext uri="{FF2B5EF4-FFF2-40B4-BE49-F238E27FC236}">
                <a16:creationId xmlns:a16="http://schemas.microsoft.com/office/drawing/2014/main" id="{8A94A3BE-CC88-4759-857E-940D8CCFDD66}"/>
              </a:ext>
            </a:extLst>
          </p:cNvPr>
          <p:cNvSpPr txBox="1"/>
          <p:nvPr/>
        </p:nvSpPr>
        <p:spPr>
          <a:xfrm>
            <a:off x="1921398" y="5833130"/>
            <a:ext cx="1435260" cy="523220"/>
          </a:xfrm>
          <a:prstGeom prst="rect">
            <a:avLst/>
          </a:prstGeom>
          <a:noFill/>
        </p:spPr>
        <p:txBody>
          <a:bodyPr wrap="square" rtlCol="0">
            <a:spAutoFit/>
          </a:bodyPr>
          <a:lstStyle/>
          <a:p>
            <a:r>
              <a:rPr lang="en-US" sz="2800" b="1" dirty="0" err="1">
                <a:latin typeface="Zilla Slab" pitchFamily="2" charset="0"/>
                <a:ea typeface="Zilla Slab" pitchFamily="2" charset="0"/>
                <a:cs typeface="Arial" panose="020B0604020202020204" pitchFamily="34" charset="0"/>
              </a:rPr>
              <a:t>INViZ</a:t>
            </a:r>
            <a:endParaRPr lang="ru-RU" b="1" dirty="0">
              <a:latin typeface="Arial" panose="020B0604020202020204" pitchFamily="34" charset="0"/>
              <a:ea typeface="Zilla Slab" pitchFamily="2" charset="0"/>
              <a:cs typeface="Arial" panose="020B0604020202020204" pitchFamily="34" charset="0"/>
            </a:endParaRPr>
          </a:p>
        </p:txBody>
      </p:sp>
      <p:sp>
        <p:nvSpPr>
          <p:cNvPr id="13" name="Заголовок 3">
            <a:extLst>
              <a:ext uri="{FF2B5EF4-FFF2-40B4-BE49-F238E27FC236}">
                <a16:creationId xmlns:a16="http://schemas.microsoft.com/office/drawing/2014/main" id="{AAD0E796-091B-4972-B17B-CAE900B459BC}"/>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ru-RU" sz="3200" b="1" dirty="0">
                <a:solidFill>
                  <a:schemeClr val="bg1"/>
                </a:solidFill>
                <a:latin typeface="Arial" panose="020B0604020202020204" pitchFamily="34" charset="0"/>
                <a:ea typeface="Inter Bold" pitchFamily="34" charset="-122"/>
                <a:cs typeface="Arial" panose="020B0604020202020204" pitchFamily="34" charset="0"/>
              </a:rPr>
              <a:t>5. </a:t>
            </a:r>
            <a:r>
              <a:rPr lang="ru-RU" sz="3200" b="1" dirty="0">
                <a:solidFill>
                  <a:schemeClr val="bg1"/>
                </a:solidFill>
                <a:latin typeface="Arial" panose="020B0604020202020204" pitchFamily="34" charset="0"/>
                <a:cs typeface="Arial" panose="020B0604020202020204" pitchFamily="34" charset="0"/>
              </a:rPr>
              <a:t>Цифровая инженерия управленческих знаний </a:t>
            </a:r>
            <a:endParaRPr lang="en-US" sz="3200" b="1" dirty="0">
              <a:solidFill>
                <a:schemeClr val="bg1"/>
              </a:solidFill>
              <a:latin typeface="Arial" panose="020B0604020202020204" pitchFamily="34" charset="0"/>
              <a:cs typeface="Arial" panose="020B0604020202020204" pitchFamily="34" charset="0"/>
            </a:endParaRPr>
          </a:p>
          <a:p>
            <a:pPr>
              <a:lnSpc>
                <a:spcPts val="4042"/>
              </a:lnSpc>
            </a:pPr>
            <a:r>
              <a:rPr lang="ru-RU" sz="3200" b="1" dirty="0">
                <a:solidFill>
                  <a:schemeClr val="bg1"/>
                </a:solidFill>
                <a:latin typeface="Arial" panose="020B0604020202020204" pitchFamily="34" charset="0"/>
                <a:cs typeface="Arial" panose="020B0604020202020204" pitchFamily="34" charset="0"/>
              </a:rPr>
              <a:t>как новая перспектива</a:t>
            </a:r>
            <a:r>
              <a:rPr lang="en-US" sz="3200" b="1" dirty="0">
                <a:solidFill>
                  <a:schemeClr val="bg1"/>
                </a:solidFill>
                <a:latin typeface="Arial" panose="020B0604020202020204" pitchFamily="34" charset="0"/>
                <a:cs typeface="Arial" panose="020B0604020202020204" pitchFamily="34" charset="0"/>
              </a:rPr>
              <a:t> </a:t>
            </a:r>
            <a:r>
              <a:rPr lang="kk-KZ" sz="3200" b="1" dirty="0">
                <a:solidFill>
                  <a:schemeClr val="bg1"/>
                </a:solidFill>
                <a:latin typeface="Arial" panose="020B0604020202020204" pitchFamily="34" charset="0"/>
                <a:cs typeface="Arial" panose="020B0604020202020204" pitchFamily="34" charset="0"/>
              </a:rPr>
              <a:t>отечественной науки</a:t>
            </a:r>
            <a:endParaRPr lang="ru-RU" sz="3200" b="1" dirty="0">
              <a:solidFill>
                <a:schemeClr val="bg1"/>
              </a:solidFill>
              <a:latin typeface="Arial" panose="020B0604020202020204" pitchFamily="34" charset="0"/>
              <a:ea typeface="Inter Bold" pitchFamily="34" charset="-122"/>
              <a:cs typeface="Arial" panose="020B0604020202020204" pitchFamily="34" charset="0"/>
            </a:endParaRPr>
          </a:p>
        </p:txBody>
      </p:sp>
    </p:spTree>
    <p:extLst>
      <p:ext uri="{BB962C8B-B14F-4D97-AF65-F5344CB8AC3E}">
        <p14:creationId xmlns:p14="http://schemas.microsoft.com/office/powerpoint/2010/main" val="11053728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hidden="1">
            <a:extLst>
              <a:ext uri="{FF2B5EF4-FFF2-40B4-BE49-F238E27FC236}">
                <a16:creationId xmlns:a16="http://schemas.microsoft.com/office/drawing/2014/main" id="{A57A27F7-A884-442E-9B82-0AAE4FCAAC66}"/>
              </a:ext>
            </a:extLst>
          </p:cNvPr>
          <p:cNvSpPr>
            <a:spLocks noGrp="1"/>
          </p:cNvSpPr>
          <p:nvPr>
            <p:ph type="title"/>
          </p:nvPr>
        </p:nvSpPr>
        <p:spPr/>
        <p:txBody>
          <a:bodyPr/>
          <a:lstStyle/>
          <a:p>
            <a:pPr algn="ctr"/>
            <a: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t>Экосистема взаимодействия науки, образования и бизнеса</a:t>
            </a:r>
            <a:b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br>
            <a: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t>1/5</a:t>
            </a:r>
            <a:endParaRPr lang="ru-RU" sz="28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4" name="TextBox 3">
            <a:extLst>
              <a:ext uri="{FF2B5EF4-FFF2-40B4-BE49-F238E27FC236}">
                <a16:creationId xmlns:a16="http://schemas.microsoft.com/office/drawing/2014/main" id="{1369E4A5-7D15-430B-B9E8-64FB95FD40B2}"/>
              </a:ext>
            </a:extLst>
          </p:cNvPr>
          <p:cNvSpPr txBox="1"/>
          <p:nvPr/>
        </p:nvSpPr>
        <p:spPr>
          <a:xfrm>
            <a:off x="324411" y="1579306"/>
            <a:ext cx="11239017" cy="804772"/>
          </a:xfrm>
          <a:prstGeom prst="rect">
            <a:avLst/>
          </a:prstGeom>
          <a:noFill/>
        </p:spPr>
        <p:txBody>
          <a:bodyPr wrap="square" rtlCol="0">
            <a:spAutoFit/>
          </a:bodyPr>
          <a:lstStyle/>
          <a:p>
            <a:pPr marL="342900" indent="-342900" algn="just">
              <a:buFont typeface="+mj-lt"/>
              <a:buAutoNum type="arabicPeriod"/>
            </a:pPr>
            <a:endParaRPr lang="ru-RU" sz="2000" b="1" dirty="0">
              <a:latin typeface="Arial" panose="020B0604020202020204" pitchFamily="34" charset="0"/>
              <a:cs typeface="Arial" panose="020B0604020202020204" pitchFamily="34" charset="0"/>
            </a:endParaRPr>
          </a:p>
          <a:p>
            <a:pPr lvl="0" algn="just">
              <a:lnSpc>
                <a:spcPct val="150000"/>
              </a:lnSpc>
            </a:pPr>
            <a:endParaRPr lang="ru-RU" sz="2000" b="1" dirty="0">
              <a:effectLst/>
              <a:latin typeface="Arial" panose="020B0604020202020204" pitchFamily="34" charset="0"/>
              <a:ea typeface="Calibri" panose="020F0502020204030204" pitchFamily="34" charset="0"/>
              <a:cs typeface="Arial" panose="020B0604020202020204" pitchFamily="34" charset="0"/>
            </a:endParaRPr>
          </a:p>
        </p:txBody>
      </p:sp>
      <p:sp>
        <p:nvSpPr>
          <p:cNvPr id="5" name="Заголовок 3">
            <a:extLst>
              <a:ext uri="{FF2B5EF4-FFF2-40B4-BE49-F238E27FC236}">
                <a16:creationId xmlns:a16="http://schemas.microsoft.com/office/drawing/2014/main" id="{E80F8A75-7004-4AB3-90E0-C99EDADBAB67}"/>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ru-RU" sz="3200" b="1" dirty="0">
                <a:solidFill>
                  <a:schemeClr val="bg1"/>
                </a:solidFill>
                <a:latin typeface="Arial" panose="020B0604020202020204" pitchFamily="34" charset="0"/>
                <a:ea typeface="Inter Bold" pitchFamily="34" charset="-122"/>
                <a:cs typeface="Arial" panose="020B0604020202020204" pitchFamily="34" charset="0"/>
              </a:rPr>
              <a:t>5. </a:t>
            </a:r>
            <a:r>
              <a:rPr lang="ru-RU" sz="3200" b="1" dirty="0">
                <a:solidFill>
                  <a:schemeClr val="bg1"/>
                </a:solidFill>
                <a:latin typeface="Arial" panose="020B0604020202020204" pitchFamily="34" charset="0"/>
                <a:cs typeface="Arial" panose="020B0604020202020204" pitchFamily="34" charset="0"/>
              </a:rPr>
              <a:t>Цифровая инженерия управленческих знаний </a:t>
            </a:r>
            <a:endParaRPr lang="en-US" sz="3200" b="1" dirty="0">
              <a:solidFill>
                <a:schemeClr val="bg1"/>
              </a:solidFill>
              <a:latin typeface="Arial" panose="020B0604020202020204" pitchFamily="34" charset="0"/>
              <a:cs typeface="Arial" panose="020B0604020202020204" pitchFamily="34" charset="0"/>
            </a:endParaRPr>
          </a:p>
          <a:p>
            <a:pPr>
              <a:lnSpc>
                <a:spcPts val="4042"/>
              </a:lnSpc>
            </a:pPr>
            <a:r>
              <a:rPr lang="ru-RU" sz="3200" b="1" dirty="0">
                <a:solidFill>
                  <a:schemeClr val="bg1"/>
                </a:solidFill>
                <a:latin typeface="Arial" panose="020B0604020202020204" pitchFamily="34" charset="0"/>
                <a:cs typeface="Arial" panose="020B0604020202020204" pitchFamily="34" charset="0"/>
              </a:rPr>
              <a:t>как новая перспектива</a:t>
            </a:r>
            <a:r>
              <a:rPr lang="en-US" sz="3200" b="1" dirty="0">
                <a:solidFill>
                  <a:schemeClr val="bg1"/>
                </a:solidFill>
                <a:latin typeface="Arial" panose="020B0604020202020204" pitchFamily="34" charset="0"/>
                <a:cs typeface="Arial" panose="020B0604020202020204" pitchFamily="34" charset="0"/>
              </a:rPr>
              <a:t> </a:t>
            </a:r>
            <a:r>
              <a:rPr lang="kk-KZ" sz="3200" b="1" dirty="0">
                <a:solidFill>
                  <a:schemeClr val="bg1"/>
                </a:solidFill>
                <a:latin typeface="Arial" panose="020B0604020202020204" pitchFamily="34" charset="0"/>
                <a:cs typeface="Arial" panose="020B0604020202020204" pitchFamily="34" charset="0"/>
              </a:rPr>
              <a:t>отечественной науки</a:t>
            </a:r>
            <a:endParaRPr lang="ru-RU" sz="3200" b="1" dirty="0">
              <a:solidFill>
                <a:schemeClr val="bg1"/>
              </a:solidFill>
              <a:latin typeface="Arial" panose="020B0604020202020204" pitchFamily="34" charset="0"/>
              <a:ea typeface="Inter Bold" pitchFamily="34" charset="-122"/>
              <a:cs typeface="Arial" panose="020B0604020202020204" pitchFamily="34" charset="0"/>
            </a:endParaRPr>
          </a:p>
        </p:txBody>
      </p:sp>
      <p:sp>
        <p:nvSpPr>
          <p:cNvPr id="3" name="TextBox 2">
            <a:extLst>
              <a:ext uri="{FF2B5EF4-FFF2-40B4-BE49-F238E27FC236}">
                <a16:creationId xmlns:a16="http://schemas.microsoft.com/office/drawing/2014/main" id="{BFD02DF2-D494-4059-B965-4BBC82AA354C}"/>
              </a:ext>
            </a:extLst>
          </p:cNvPr>
          <p:cNvSpPr txBox="1"/>
          <p:nvPr/>
        </p:nvSpPr>
        <p:spPr>
          <a:xfrm>
            <a:off x="382124" y="1579306"/>
            <a:ext cx="11123590" cy="4493538"/>
          </a:xfrm>
          <a:prstGeom prst="rect">
            <a:avLst/>
          </a:prstGeom>
          <a:noFill/>
        </p:spPr>
        <p:txBody>
          <a:bodyPr wrap="square" rtlCol="0">
            <a:spAutoFit/>
          </a:bodyPr>
          <a:lstStyle/>
          <a:p>
            <a:pPr algn="just"/>
            <a:r>
              <a:rPr lang="ru-RU" sz="2200" b="1" dirty="0">
                <a:solidFill>
                  <a:srgbClr val="C00000"/>
                </a:solidFill>
                <a:latin typeface="Arial" panose="020B0604020202020204" pitchFamily="34" charset="0"/>
                <a:cs typeface="Arial" panose="020B0604020202020204" pitchFamily="34" charset="0"/>
              </a:rPr>
              <a:t>Ключевая ценность ПАУНИР </a:t>
            </a:r>
            <a:r>
              <a:rPr lang="ru-RU" sz="2200" dirty="0">
                <a:latin typeface="Arial" panose="020B0604020202020204" pitchFamily="34" charset="0"/>
                <a:cs typeface="Arial" panose="020B0604020202020204" pitchFamily="34" charset="0"/>
              </a:rPr>
              <a:t>заключается в том, что научно-исследовательская работа рассматривается не только как выполнение гранта, а как </a:t>
            </a:r>
            <a:r>
              <a:rPr lang="ru-RU" sz="2200" b="1" dirty="0">
                <a:latin typeface="Arial" panose="020B0604020202020204" pitchFamily="34" charset="0"/>
                <a:cs typeface="Arial" panose="020B0604020202020204" pitchFamily="34" charset="0"/>
              </a:rPr>
              <a:t>управляемый цикл развития научной школы</a:t>
            </a:r>
            <a:r>
              <a:rPr lang="ru-RU" sz="2200" dirty="0">
                <a:latin typeface="Arial" panose="020B0604020202020204" pitchFamily="34" charset="0"/>
                <a:cs typeface="Arial" panose="020B0604020202020204" pitchFamily="34" charset="0"/>
              </a:rPr>
              <a:t>. Этот цикл с интеграции в научную школу и </a:t>
            </a:r>
            <a:r>
              <a:rPr lang="ru-RU" sz="2200" dirty="0" err="1">
                <a:latin typeface="Arial" panose="020B0604020202020204" pitchFamily="34" charset="0"/>
                <a:cs typeface="Arial" panose="020B0604020202020204" pitchFamily="34" charset="0"/>
              </a:rPr>
              <a:t>командообразования</a:t>
            </a:r>
            <a:r>
              <a:rPr lang="ru-RU" sz="2200" dirty="0">
                <a:latin typeface="Arial" panose="020B0604020202020204" pitchFamily="34" charset="0"/>
                <a:cs typeface="Arial" panose="020B0604020202020204" pitchFamily="34" charset="0"/>
              </a:rPr>
              <a:t>, затем переходит к формированию заявки, исполнению проекта и коммерциализации результатов. Тем самым ПАУНИР предлагает новый взгляд на НИР: как на воспроизводимый процесс создания научной школы, исследовательской команды, интеллектуальных продуктов и управленческих артефактов.</a:t>
            </a:r>
          </a:p>
          <a:p>
            <a:pPr algn="just"/>
            <a:endParaRPr lang="ru-RU" sz="2200" dirty="0">
              <a:latin typeface="Arial" panose="020B0604020202020204" pitchFamily="34" charset="0"/>
              <a:cs typeface="Arial" panose="020B0604020202020204" pitchFamily="34" charset="0"/>
            </a:endParaRPr>
          </a:p>
          <a:p>
            <a:pPr algn="just"/>
            <a:r>
              <a:rPr lang="ru-RU" sz="2200" dirty="0">
                <a:latin typeface="Arial" panose="020B0604020202020204" pitchFamily="34" charset="0"/>
                <a:cs typeface="Arial" panose="020B0604020202020204" pitchFamily="34" charset="0"/>
              </a:rPr>
              <a:t>Развитие научных школ Казахстана может быть не стихийным, а управляемым процессом. Через цифровизацию знаний, портфельную логику, матрицу Z и интеграцию моделей А–Б–В–Г формируется новая отечественная перспектива — </a:t>
            </a:r>
            <a:r>
              <a:rPr lang="ru-RU" sz="2200" b="1" dirty="0">
                <a:solidFill>
                  <a:srgbClr val="C00000"/>
                </a:solidFill>
                <a:latin typeface="Arial" panose="020B0604020202020204" pitchFamily="34" charset="0"/>
                <a:cs typeface="Arial" panose="020B0604020202020204" pitchFamily="34" charset="0"/>
              </a:rPr>
              <a:t>Казахстанская школа цифровой инженерии управленческих знаний.</a:t>
            </a:r>
          </a:p>
        </p:txBody>
      </p:sp>
    </p:spTree>
    <p:extLst>
      <p:ext uri="{BB962C8B-B14F-4D97-AF65-F5344CB8AC3E}">
        <p14:creationId xmlns:p14="http://schemas.microsoft.com/office/powerpoint/2010/main" val="4164229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hidden="1">
            <a:extLst>
              <a:ext uri="{FF2B5EF4-FFF2-40B4-BE49-F238E27FC236}">
                <a16:creationId xmlns:a16="http://schemas.microsoft.com/office/drawing/2014/main" id="{A57A27F7-A884-442E-9B82-0AAE4FCAAC66}"/>
              </a:ext>
            </a:extLst>
          </p:cNvPr>
          <p:cNvSpPr>
            <a:spLocks noGrp="1"/>
          </p:cNvSpPr>
          <p:nvPr>
            <p:ph type="title"/>
          </p:nvPr>
        </p:nvSpPr>
        <p:spPr/>
        <p:txBody>
          <a:bodyPr/>
          <a:lstStyle/>
          <a:p>
            <a:pPr algn="ctr"/>
            <a: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t>Экосистема взаимодействия науки, образования и бизнеса</a:t>
            </a:r>
            <a:b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br>
            <a: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t>1/5</a:t>
            </a:r>
            <a:endParaRPr lang="ru-RU" sz="28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6" name="Заголовок 3">
            <a:extLst>
              <a:ext uri="{FF2B5EF4-FFF2-40B4-BE49-F238E27FC236}">
                <a16:creationId xmlns:a16="http://schemas.microsoft.com/office/drawing/2014/main" id="{EDD5AF10-CC1E-48FE-96C0-C6BAE08D08BD}"/>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kk-KZ" sz="2800" b="1" dirty="0">
                <a:solidFill>
                  <a:schemeClr val="bg1"/>
                </a:solidFill>
                <a:latin typeface="Arial" panose="020B0604020202020204" pitchFamily="34" charset="0"/>
                <a:ea typeface="Inter Bold" pitchFamily="34" charset="-122"/>
                <a:cs typeface="Arial" panose="020B0604020202020204" pitchFamily="34" charset="0"/>
              </a:rPr>
              <a:t>Заключение</a:t>
            </a:r>
            <a:endParaRPr lang="ru-RU" sz="2800" b="1" dirty="0">
              <a:solidFill>
                <a:schemeClr val="bg1"/>
              </a:solidFill>
              <a:latin typeface="Arial" panose="020B0604020202020204" pitchFamily="34" charset="0"/>
              <a:ea typeface="Inter Bold" pitchFamily="34" charset="-122"/>
              <a:cs typeface="Arial" panose="020B0604020202020204" pitchFamily="34" charset="0"/>
            </a:endParaRPr>
          </a:p>
        </p:txBody>
      </p:sp>
      <p:sp>
        <p:nvSpPr>
          <p:cNvPr id="4" name="TextBox 3">
            <a:extLst>
              <a:ext uri="{FF2B5EF4-FFF2-40B4-BE49-F238E27FC236}">
                <a16:creationId xmlns:a16="http://schemas.microsoft.com/office/drawing/2014/main" id="{1369E4A5-7D15-430B-B9E8-64FB95FD40B2}"/>
              </a:ext>
            </a:extLst>
          </p:cNvPr>
          <p:cNvSpPr txBox="1"/>
          <p:nvPr/>
        </p:nvSpPr>
        <p:spPr>
          <a:xfrm>
            <a:off x="286393" y="1452884"/>
            <a:ext cx="11619214" cy="5139869"/>
          </a:xfrm>
          <a:prstGeom prst="rect">
            <a:avLst/>
          </a:prstGeom>
          <a:noFill/>
        </p:spPr>
        <p:txBody>
          <a:bodyPr wrap="square" rtlCol="0">
            <a:spAutoFit/>
          </a:bodyPr>
          <a:lstStyle/>
          <a:p>
            <a:pPr algn="just">
              <a:buAutoNum type="arabicPeriod"/>
            </a:pPr>
            <a:r>
              <a:rPr lang="ru-RU" b="1" dirty="0">
                <a:solidFill>
                  <a:srgbClr val="C00000"/>
                </a:solidFill>
                <a:latin typeface="Arial" panose="020B0604020202020204" pitchFamily="34" charset="0"/>
                <a:cs typeface="Arial" panose="020B0604020202020204" pitchFamily="34" charset="0"/>
              </a:rPr>
              <a:t>Научные школы — это стратегический механизм развития человеческого капитала Казахстана.</a:t>
            </a:r>
          </a:p>
          <a:p>
            <a:pPr algn="just"/>
            <a:r>
              <a:rPr lang="ru-RU" dirty="0">
                <a:latin typeface="Arial" panose="020B0604020202020204" pitchFamily="34" charset="0"/>
                <a:cs typeface="Arial" panose="020B0604020202020204" pitchFamily="34" charset="0"/>
              </a:rPr>
              <a:t>Они обеспечивают преемственность знаний, исследовательскую культуру, наставничество и подготовку новых поколений специалистов.</a:t>
            </a:r>
          </a:p>
          <a:p>
            <a:pPr algn="just"/>
            <a:endParaRPr lang="ru-RU" dirty="0">
              <a:latin typeface="Arial" panose="020B0604020202020204" pitchFamily="34" charset="0"/>
              <a:cs typeface="Arial" panose="020B0604020202020204" pitchFamily="34" charset="0"/>
            </a:endParaRPr>
          </a:p>
          <a:p>
            <a:pPr algn="just"/>
            <a:r>
              <a:rPr lang="ru-RU" b="1" dirty="0">
                <a:solidFill>
                  <a:srgbClr val="C00000"/>
                </a:solidFill>
                <a:latin typeface="Arial" panose="020B0604020202020204" pitchFamily="34" charset="0"/>
                <a:cs typeface="Arial" panose="020B0604020202020204" pitchFamily="34" charset="0"/>
              </a:rPr>
              <a:t>2. Научные школы должны рассматриваться не только как академическая традиция, но и как фактор развития отраслей.</a:t>
            </a:r>
          </a:p>
          <a:p>
            <a:pPr algn="just"/>
            <a:r>
              <a:rPr lang="ru-RU" dirty="0">
                <a:latin typeface="Arial" panose="020B0604020202020204" pitchFamily="34" charset="0"/>
                <a:cs typeface="Arial" panose="020B0604020202020204" pitchFamily="34" charset="0"/>
              </a:rPr>
              <a:t>Их значение проявляется в геологии, металлургии, ИКТ, искусственном интеллекте, инженерии, управлении проектами и </a:t>
            </a:r>
            <a:r>
              <a:rPr lang="ru-RU" dirty="0" err="1">
                <a:latin typeface="Arial" panose="020B0604020202020204" pitchFamily="34" charset="0"/>
                <a:cs typeface="Arial" panose="020B0604020202020204" pitchFamily="34" charset="0"/>
              </a:rPr>
              <a:t>межпрофессиональной</a:t>
            </a:r>
            <a:r>
              <a:rPr lang="ru-RU" dirty="0">
                <a:latin typeface="Arial" panose="020B0604020202020204" pitchFamily="34" charset="0"/>
                <a:cs typeface="Arial" panose="020B0604020202020204" pitchFamily="34" charset="0"/>
              </a:rPr>
              <a:t> коммуникации.</a:t>
            </a:r>
          </a:p>
          <a:p>
            <a:pPr algn="just">
              <a:buAutoNum type="arabicPeriod"/>
            </a:pPr>
            <a:endParaRPr lang="ru-RU" b="1" dirty="0">
              <a:solidFill>
                <a:srgbClr val="C00000"/>
              </a:solidFill>
              <a:latin typeface="Arial" panose="020B0604020202020204" pitchFamily="34" charset="0"/>
              <a:cs typeface="Arial" panose="020B0604020202020204" pitchFamily="34" charset="0"/>
            </a:endParaRPr>
          </a:p>
          <a:p>
            <a:pPr lvl="0" algn="just"/>
            <a:r>
              <a:rPr lang="ru-RU" b="1" dirty="0">
                <a:solidFill>
                  <a:srgbClr val="C00000"/>
                </a:solidFill>
                <a:latin typeface="Arial" panose="020B0604020202020204" pitchFamily="34" charset="0"/>
                <a:cs typeface="Arial" panose="020B0604020202020204" pitchFamily="34" charset="0"/>
              </a:rPr>
              <a:t>3. Публикационная активность важна, но она не может быть единственным критерием развития науки.</a:t>
            </a:r>
            <a:r>
              <a:rPr lang="ru-RU" dirty="0">
                <a:solidFill>
                  <a:srgbClr val="C00000"/>
                </a:solidFill>
                <a:latin typeface="Arial" panose="020B0604020202020204" pitchFamily="34" charset="0"/>
                <a:cs typeface="Arial" panose="020B0604020202020204" pitchFamily="34" charset="0"/>
              </a:rPr>
              <a:t> </a:t>
            </a:r>
          </a:p>
          <a:p>
            <a:pPr lvl="0" algn="just"/>
            <a:r>
              <a:rPr lang="ru-RU" dirty="0">
                <a:latin typeface="Arial" panose="020B0604020202020204" pitchFamily="34" charset="0"/>
                <a:cs typeface="Arial" panose="020B0604020202020204" pitchFamily="34" charset="0"/>
              </a:rPr>
              <a:t>Для страны нужны научные школы, способные создавать кадры, технологии, интеллектуальные продукты и практический эффект.</a:t>
            </a:r>
          </a:p>
          <a:p>
            <a:pPr lvl="0" algn="just"/>
            <a:endParaRPr lang="ru-RU" dirty="0">
              <a:latin typeface="Arial" panose="020B0604020202020204" pitchFamily="34" charset="0"/>
              <a:cs typeface="Arial" panose="020B0604020202020204" pitchFamily="34" charset="0"/>
            </a:endParaRPr>
          </a:p>
          <a:p>
            <a:pPr lvl="0"/>
            <a:r>
              <a:rPr lang="ru-RU" b="1" dirty="0">
                <a:solidFill>
                  <a:srgbClr val="C00000"/>
                </a:solidFill>
                <a:latin typeface="Arial" panose="020B0604020202020204" pitchFamily="34" charset="0"/>
                <a:cs typeface="Arial" panose="020B0604020202020204" pitchFamily="34" charset="0"/>
              </a:rPr>
              <a:t>4. Главный вызов Казахстана — переход от отдельных сильных лидеров к воспроизводимым научным школам.</a:t>
            </a:r>
            <a:br>
              <a:rPr lang="ru-RU" b="1" dirty="0">
                <a:latin typeface="Arial" panose="020B0604020202020204" pitchFamily="34" charset="0"/>
                <a:cs typeface="Arial" panose="020B0604020202020204" pitchFamily="34" charset="0"/>
              </a:rPr>
            </a:br>
            <a:r>
              <a:rPr lang="ru-RU" dirty="0">
                <a:latin typeface="Arial" panose="020B0604020202020204" pitchFamily="34" charset="0"/>
                <a:cs typeface="Arial" panose="020B0604020202020204" pitchFamily="34" charset="0"/>
              </a:rPr>
              <a:t>Школа должна быть не только связана с именем учёного, но и иметь механизм преемственности, </a:t>
            </a:r>
            <a:r>
              <a:rPr lang="ru-RU" dirty="0" err="1">
                <a:latin typeface="Arial" panose="020B0604020202020204" pitchFamily="34" charset="0"/>
                <a:cs typeface="Arial" panose="020B0604020202020204" pitchFamily="34" charset="0"/>
              </a:rPr>
              <a:t>командообразования</a:t>
            </a:r>
            <a:r>
              <a:rPr lang="ru-RU" dirty="0">
                <a:latin typeface="Arial" panose="020B0604020202020204" pitchFamily="34" charset="0"/>
                <a:cs typeface="Arial" panose="020B0604020202020204" pitchFamily="34" charset="0"/>
              </a:rPr>
              <a:t>, коммерциализации и отраслевого влияния.</a:t>
            </a:r>
          </a:p>
        </p:txBody>
      </p:sp>
    </p:spTree>
    <p:extLst>
      <p:ext uri="{BB962C8B-B14F-4D97-AF65-F5344CB8AC3E}">
        <p14:creationId xmlns:p14="http://schemas.microsoft.com/office/powerpoint/2010/main" val="3277543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hidden="1">
            <a:extLst>
              <a:ext uri="{FF2B5EF4-FFF2-40B4-BE49-F238E27FC236}">
                <a16:creationId xmlns:a16="http://schemas.microsoft.com/office/drawing/2014/main" id="{A57A27F7-A884-442E-9B82-0AAE4FCAAC66}"/>
              </a:ext>
            </a:extLst>
          </p:cNvPr>
          <p:cNvSpPr>
            <a:spLocks noGrp="1"/>
          </p:cNvSpPr>
          <p:nvPr>
            <p:ph type="title"/>
          </p:nvPr>
        </p:nvSpPr>
        <p:spPr/>
        <p:txBody>
          <a:bodyPr/>
          <a:lstStyle/>
          <a:p>
            <a:pPr algn="ctr"/>
            <a: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t>Экосистема взаимодействия науки, образования и бизнеса</a:t>
            </a:r>
            <a:b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br>
            <a:r>
              <a:rPr lang="ru-RU" sz="2800" b="1">
                <a:solidFill>
                  <a:srgbClr val="002060"/>
                </a:solidFill>
                <a:latin typeface="Arial" panose="020B0604020202020204" pitchFamily="34" charset="0"/>
                <a:ea typeface="Tahoma" panose="020B0604030504040204" pitchFamily="34" charset="0"/>
                <a:cs typeface="Arial" panose="020B0604020202020204" pitchFamily="34" charset="0"/>
              </a:rPr>
              <a:t>1/5</a:t>
            </a:r>
            <a:endParaRPr lang="ru-RU" sz="2800" b="1" dirty="0">
              <a:solidFill>
                <a:srgbClr val="002060"/>
              </a:solidFill>
              <a:latin typeface="Arial" panose="020B0604020202020204" pitchFamily="34" charset="0"/>
              <a:ea typeface="Tahoma" panose="020B0604030504040204" pitchFamily="34" charset="0"/>
              <a:cs typeface="Arial" panose="020B0604020202020204" pitchFamily="34" charset="0"/>
            </a:endParaRPr>
          </a:p>
        </p:txBody>
      </p:sp>
      <p:sp>
        <p:nvSpPr>
          <p:cNvPr id="6" name="Заголовок 3">
            <a:extLst>
              <a:ext uri="{FF2B5EF4-FFF2-40B4-BE49-F238E27FC236}">
                <a16:creationId xmlns:a16="http://schemas.microsoft.com/office/drawing/2014/main" id="{EDD5AF10-CC1E-48FE-96C0-C6BAE08D08BD}"/>
              </a:ext>
            </a:extLst>
          </p:cNvPr>
          <p:cNvSpPr txBox="1">
            <a:spLocks/>
          </p:cNvSpPr>
          <p:nvPr/>
        </p:nvSpPr>
        <p:spPr>
          <a:xfrm>
            <a:off x="0" y="0"/>
            <a:ext cx="12192000" cy="1325563"/>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042"/>
              </a:lnSpc>
            </a:pPr>
            <a:r>
              <a:rPr lang="kk-KZ" sz="2800" b="1" dirty="0">
                <a:solidFill>
                  <a:schemeClr val="bg1"/>
                </a:solidFill>
                <a:latin typeface="Arial" panose="020B0604020202020204" pitchFamily="34" charset="0"/>
                <a:ea typeface="Inter Bold" pitchFamily="34" charset="-122"/>
                <a:cs typeface="Arial" panose="020B0604020202020204" pitchFamily="34" charset="0"/>
              </a:rPr>
              <a:t>Заключение</a:t>
            </a:r>
            <a:endParaRPr lang="ru-RU" sz="2800" b="1" dirty="0">
              <a:solidFill>
                <a:schemeClr val="bg1"/>
              </a:solidFill>
              <a:latin typeface="Arial" panose="020B0604020202020204" pitchFamily="34" charset="0"/>
              <a:ea typeface="Inter Bold" pitchFamily="34" charset="-122"/>
              <a:cs typeface="Arial" panose="020B0604020202020204" pitchFamily="34" charset="0"/>
            </a:endParaRPr>
          </a:p>
        </p:txBody>
      </p:sp>
      <p:sp>
        <p:nvSpPr>
          <p:cNvPr id="7" name="TextBox 6">
            <a:extLst>
              <a:ext uri="{FF2B5EF4-FFF2-40B4-BE49-F238E27FC236}">
                <a16:creationId xmlns:a16="http://schemas.microsoft.com/office/drawing/2014/main" id="{FC7177B0-4700-4A17-98A2-489EB2156C68}"/>
              </a:ext>
            </a:extLst>
          </p:cNvPr>
          <p:cNvSpPr txBox="1"/>
          <p:nvPr/>
        </p:nvSpPr>
        <p:spPr>
          <a:xfrm>
            <a:off x="286393" y="1487609"/>
            <a:ext cx="11619214" cy="5016758"/>
          </a:xfrm>
          <a:prstGeom prst="rect">
            <a:avLst/>
          </a:prstGeom>
          <a:noFill/>
        </p:spPr>
        <p:txBody>
          <a:bodyPr wrap="square" rtlCol="0">
            <a:spAutoFit/>
          </a:bodyPr>
          <a:lstStyle/>
          <a:p>
            <a:pPr algn="just"/>
            <a:r>
              <a:rPr lang="ru-RU" sz="2000" b="1" dirty="0">
                <a:solidFill>
                  <a:srgbClr val="C00000"/>
                </a:solidFill>
                <a:latin typeface="Arial" panose="020B0604020202020204" pitchFamily="34" charset="0"/>
                <a:cs typeface="Arial" panose="020B0604020202020204" pitchFamily="34" charset="0"/>
              </a:rPr>
              <a:t>5. МАИН и общественные академии могут стать </a:t>
            </a:r>
            <a:r>
              <a:rPr lang="ru-RU" sz="2000" b="1" dirty="0" err="1">
                <a:solidFill>
                  <a:srgbClr val="C00000"/>
                </a:solidFill>
                <a:latin typeface="Arial" panose="020B0604020202020204" pitchFamily="34" charset="0"/>
                <a:cs typeface="Arial" panose="020B0604020202020204" pitchFamily="34" charset="0"/>
              </a:rPr>
              <a:t>надвузовской</a:t>
            </a:r>
            <a:r>
              <a:rPr lang="ru-RU" sz="2000" b="1" dirty="0">
                <a:solidFill>
                  <a:srgbClr val="C00000"/>
                </a:solidFill>
                <a:latin typeface="Arial" panose="020B0604020202020204" pitchFamily="34" charset="0"/>
                <a:cs typeface="Arial" panose="020B0604020202020204" pitchFamily="34" charset="0"/>
              </a:rPr>
              <a:t> площадкой консолидации научных школ.</a:t>
            </a:r>
          </a:p>
          <a:p>
            <a:pPr algn="just"/>
            <a:r>
              <a:rPr lang="ru-RU" sz="2000" dirty="0">
                <a:latin typeface="Arial" panose="020B0604020202020204" pitchFamily="34" charset="0"/>
                <a:cs typeface="Arial" panose="020B0604020202020204" pitchFamily="34" charset="0"/>
              </a:rPr>
              <a:t>Их роль — объединять учёных, экспертов, бизнес, общество и международные связи вокруг значимых научных направлений.</a:t>
            </a:r>
          </a:p>
          <a:p>
            <a:pPr algn="just"/>
            <a:endParaRPr lang="ru-RU" sz="2000" dirty="0">
              <a:latin typeface="Arial" panose="020B0604020202020204" pitchFamily="34" charset="0"/>
              <a:cs typeface="Arial" panose="020B0604020202020204" pitchFamily="34" charset="0"/>
            </a:endParaRPr>
          </a:p>
          <a:p>
            <a:pPr algn="just"/>
            <a:r>
              <a:rPr lang="ru-RU" sz="2000" b="1" dirty="0">
                <a:solidFill>
                  <a:srgbClr val="C00000"/>
                </a:solidFill>
                <a:latin typeface="Arial" panose="020B0604020202020204" pitchFamily="34" charset="0"/>
                <a:cs typeface="Arial" panose="020B0604020202020204" pitchFamily="34" charset="0"/>
              </a:rPr>
              <a:t>6. Консорциум АГ-3 (МАИН + СПМ РК + Филиал кафедры </a:t>
            </a:r>
            <a:r>
              <a:rPr lang="ru-RU" sz="2000" b="1" dirty="0" err="1">
                <a:solidFill>
                  <a:srgbClr val="C00000"/>
                </a:solidFill>
                <a:latin typeface="Arial" panose="020B0604020202020204" pitchFamily="34" charset="0"/>
                <a:cs typeface="Arial" panose="020B0604020202020204" pitchFamily="34" charset="0"/>
              </a:rPr>
              <a:t>МиМЭ</a:t>
            </a:r>
            <a:r>
              <a:rPr lang="ru-RU" sz="2000" b="1" dirty="0">
                <a:solidFill>
                  <a:srgbClr val="C00000"/>
                </a:solidFill>
                <a:latin typeface="Arial" panose="020B0604020202020204" pitchFamily="34" charset="0"/>
                <a:cs typeface="Arial" panose="020B0604020202020204" pitchFamily="34" charset="0"/>
              </a:rPr>
              <a:t>) создаёт основу для мониторинга и управляемого развития научных школ.</a:t>
            </a:r>
          </a:p>
          <a:p>
            <a:pPr algn="just"/>
            <a:r>
              <a:rPr lang="ru-RU" sz="2000" dirty="0">
                <a:latin typeface="Arial" panose="020B0604020202020204" pitchFamily="34" charset="0"/>
                <a:cs typeface="Arial" panose="020B0604020202020204" pitchFamily="34" charset="0"/>
              </a:rPr>
              <a:t>Сочетание научного доверия МАИН, проектно-портфельной методологии СПМ РК и исследовательской среды </a:t>
            </a:r>
            <a:r>
              <a:rPr lang="ru-RU" sz="2000" dirty="0" err="1">
                <a:latin typeface="Arial" panose="020B0604020202020204" pitchFamily="34" charset="0"/>
                <a:cs typeface="Arial" panose="020B0604020202020204" pitchFamily="34" charset="0"/>
              </a:rPr>
              <a:t>Satbayev</a:t>
            </a:r>
            <a:r>
              <a:rPr lang="ru-RU" sz="2000" dirty="0">
                <a:latin typeface="Arial" panose="020B0604020202020204" pitchFamily="34" charset="0"/>
                <a:cs typeface="Arial" panose="020B0604020202020204" pitchFamily="34" charset="0"/>
              </a:rPr>
              <a:t> University позволяет формировать базу управленческих знаний о научных школах. </a:t>
            </a:r>
          </a:p>
          <a:p>
            <a:pPr algn="just"/>
            <a:endParaRPr lang="ru-RU" sz="2000" dirty="0">
              <a:latin typeface="Arial" panose="020B0604020202020204" pitchFamily="34" charset="0"/>
              <a:cs typeface="Arial" panose="020B0604020202020204" pitchFamily="34" charset="0"/>
            </a:endParaRPr>
          </a:p>
          <a:p>
            <a:pPr algn="just"/>
            <a:r>
              <a:rPr lang="ru-RU" sz="2000" b="1" dirty="0">
                <a:solidFill>
                  <a:srgbClr val="C00000"/>
                </a:solidFill>
                <a:latin typeface="Arial" panose="020B0604020202020204" pitchFamily="34" charset="0"/>
                <a:cs typeface="Arial" panose="020B0604020202020204" pitchFamily="34" charset="0"/>
              </a:rPr>
              <a:t>7. Цифровая инженерия управленческих знаний открывает новую перспективу отечественной науки.</a:t>
            </a:r>
          </a:p>
          <a:p>
            <a:pPr algn="just"/>
            <a:r>
              <a:rPr lang="ru-RU" sz="2000" dirty="0">
                <a:latin typeface="Arial" panose="020B0604020202020204" pitchFamily="34" charset="0"/>
                <a:cs typeface="Arial" panose="020B0604020202020204" pitchFamily="34" charset="0"/>
              </a:rPr>
              <a:t>ПАУПРО, ПАУНИР, </a:t>
            </a:r>
            <a:r>
              <a:rPr lang="ru-RU" sz="2000" dirty="0" err="1">
                <a:latin typeface="Arial" panose="020B0604020202020204" pitchFamily="34" charset="0"/>
                <a:cs typeface="Arial" panose="020B0604020202020204" pitchFamily="34" charset="0"/>
              </a:rPr>
              <a:t>INViZ</a:t>
            </a:r>
            <a:r>
              <a:rPr lang="ru-RU" sz="2000" dirty="0">
                <a:latin typeface="Arial" panose="020B0604020202020204" pitchFamily="34" charset="0"/>
                <a:cs typeface="Arial" panose="020B0604020202020204" pitchFamily="34" charset="0"/>
              </a:rPr>
              <a:t> и INSIGHT-DNA позволяют перейти от интуитивного управления развитием к наблюдаемым, воспроизводимым и </a:t>
            </a:r>
            <a:r>
              <a:rPr lang="ru-RU" sz="2000" dirty="0" err="1">
                <a:latin typeface="Arial" panose="020B0604020202020204" pitchFamily="34" charset="0"/>
                <a:cs typeface="Arial" panose="020B0604020202020204" pitchFamily="34" charset="0"/>
              </a:rPr>
              <a:t>цифрово</a:t>
            </a:r>
            <a:r>
              <a:rPr lang="ru-RU" sz="2000" dirty="0">
                <a:latin typeface="Arial" panose="020B0604020202020204" pitchFamily="34" charset="0"/>
                <a:cs typeface="Arial" panose="020B0604020202020204" pitchFamily="34" charset="0"/>
              </a:rPr>
              <a:t> поддержанным моделям развития организаций и научных школ.</a:t>
            </a:r>
          </a:p>
        </p:txBody>
      </p:sp>
    </p:spTree>
    <p:extLst>
      <p:ext uri="{BB962C8B-B14F-4D97-AF65-F5344CB8AC3E}">
        <p14:creationId xmlns:p14="http://schemas.microsoft.com/office/powerpoint/2010/main" val="2547508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3">
            <a:extLst>
              <a:ext uri="{FF2B5EF4-FFF2-40B4-BE49-F238E27FC236}">
                <a16:creationId xmlns:a16="http://schemas.microsoft.com/office/drawing/2014/main" id="{5E7A5652-943E-41C1-BF0E-EB298E62BABC}"/>
              </a:ext>
            </a:extLst>
          </p:cNvPr>
          <p:cNvSpPr txBox="1">
            <a:spLocks/>
          </p:cNvSpPr>
          <p:nvPr/>
        </p:nvSpPr>
        <p:spPr>
          <a:xfrm>
            <a:off x="0" y="0"/>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sz="3200" dirty="0"/>
              <a:t>Введение</a:t>
            </a:r>
            <a:endParaRPr lang="en-US" sz="3200" dirty="0"/>
          </a:p>
        </p:txBody>
      </p:sp>
      <p:sp>
        <p:nvSpPr>
          <p:cNvPr id="8" name="TextBox 7">
            <a:extLst>
              <a:ext uri="{FF2B5EF4-FFF2-40B4-BE49-F238E27FC236}">
                <a16:creationId xmlns:a16="http://schemas.microsoft.com/office/drawing/2014/main" id="{83234870-32D3-4539-B8A5-8D188120E59D}"/>
              </a:ext>
            </a:extLst>
          </p:cNvPr>
          <p:cNvSpPr txBox="1"/>
          <p:nvPr/>
        </p:nvSpPr>
        <p:spPr>
          <a:xfrm>
            <a:off x="324077" y="1397086"/>
            <a:ext cx="11389504" cy="1015663"/>
          </a:xfrm>
          <a:prstGeom prst="rect">
            <a:avLst/>
          </a:prstGeom>
          <a:noFill/>
        </p:spPr>
        <p:txBody>
          <a:bodyPr wrap="square" rtlCol="0">
            <a:spAutoFit/>
          </a:bodyPr>
          <a:lstStyle/>
          <a:p>
            <a:pPr algn="just"/>
            <a:r>
              <a:rPr lang="ru-RU" sz="2000" b="1" dirty="0">
                <a:latin typeface="Arial" panose="020B0604020202020204" pitchFamily="34" charset="0"/>
                <a:cs typeface="Arial" panose="020B0604020202020204" pitchFamily="34" charset="0"/>
              </a:rPr>
              <a:t>За прошедший год </a:t>
            </a:r>
            <a:r>
              <a:rPr lang="ru-RU" sz="2000" dirty="0">
                <a:latin typeface="Arial" panose="020B0604020202020204" pitchFamily="34" charset="0"/>
                <a:cs typeface="Arial" panose="020B0604020202020204" pitchFamily="34" charset="0"/>
              </a:rPr>
              <a:t>в Международную Академию Информатизации (МАИН) было принято </a:t>
            </a:r>
          </a:p>
          <a:p>
            <a:pPr algn="just"/>
            <a:r>
              <a:rPr lang="ru-RU" sz="2000" dirty="0">
                <a:latin typeface="Arial" panose="020B0604020202020204" pitchFamily="34" charset="0"/>
                <a:cs typeface="Arial" panose="020B0604020202020204" pitchFamily="34" charset="0"/>
              </a:rPr>
              <a:t>68 человек: 24 - действительных члена, 44 - член-корреспондента, 2 - переизбраны из член-корреспондентов в действительные члены, 0 адъюнктов, 0 операторов.</a:t>
            </a:r>
          </a:p>
        </p:txBody>
      </p:sp>
      <p:pic>
        <p:nvPicPr>
          <p:cNvPr id="18" name="Рисунок 17">
            <a:extLst>
              <a:ext uri="{FF2B5EF4-FFF2-40B4-BE49-F238E27FC236}">
                <a16:creationId xmlns:a16="http://schemas.microsoft.com/office/drawing/2014/main" id="{99C2492D-9499-47B3-9F70-EB76F223FC15}"/>
              </a:ext>
            </a:extLst>
          </p:cNvPr>
          <p:cNvPicPr>
            <a:picLocks noChangeAspect="1"/>
          </p:cNvPicPr>
          <p:nvPr/>
        </p:nvPicPr>
        <p:blipFill>
          <a:blip r:embed="rId2"/>
          <a:stretch>
            <a:fillRect/>
          </a:stretch>
        </p:blipFill>
        <p:spPr>
          <a:xfrm>
            <a:off x="324077" y="2412749"/>
            <a:ext cx="6423964" cy="4150097"/>
          </a:xfrm>
          <a:prstGeom prst="rect">
            <a:avLst/>
          </a:prstGeom>
        </p:spPr>
      </p:pic>
      <p:graphicFrame>
        <p:nvGraphicFramePr>
          <p:cNvPr id="26" name="Таблица 32">
            <a:extLst>
              <a:ext uri="{FF2B5EF4-FFF2-40B4-BE49-F238E27FC236}">
                <a16:creationId xmlns:a16="http://schemas.microsoft.com/office/drawing/2014/main" id="{A1D8F76D-86F7-4A8E-8913-47585DB0FC00}"/>
              </a:ext>
            </a:extLst>
          </p:cNvPr>
          <p:cNvGraphicFramePr>
            <a:graphicFrameLocks noGrp="1"/>
          </p:cNvGraphicFramePr>
          <p:nvPr>
            <p:extLst>
              <p:ext uri="{D42A27DB-BD31-4B8C-83A1-F6EECF244321}">
                <p14:modId xmlns:p14="http://schemas.microsoft.com/office/powerpoint/2010/main" val="3607488468"/>
              </p:ext>
            </p:extLst>
          </p:nvPr>
        </p:nvGraphicFramePr>
        <p:xfrm>
          <a:off x="9669983" y="2644950"/>
          <a:ext cx="820429" cy="3917896"/>
        </p:xfrm>
        <a:graphic>
          <a:graphicData uri="http://schemas.openxmlformats.org/drawingml/2006/table">
            <a:tbl>
              <a:tblPr firstRow="1" bandRow="1">
                <a:tableStyleId>{5C22544A-7EE6-4342-B048-85BDC9FD1C3A}</a:tableStyleId>
              </a:tblPr>
              <a:tblGrid>
                <a:gridCol w="820429">
                  <a:extLst>
                    <a:ext uri="{9D8B030D-6E8A-4147-A177-3AD203B41FA5}">
                      <a16:colId xmlns:a16="http://schemas.microsoft.com/office/drawing/2014/main" val="3495181642"/>
                    </a:ext>
                  </a:extLst>
                </a:gridCol>
              </a:tblGrid>
              <a:tr h="433721">
                <a:tc>
                  <a:txBody>
                    <a:bodyPr/>
                    <a:lstStyle/>
                    <a:p>
                      <a:pPr algn="ctr"/>
                      <a:endParaRPr lang="ru-RU" b="1" dirty="0">
                        <a:solidFill>
                          <a:schemeClr val="bg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877223712"/>
                  </a:ext>
                </a:extLst>
              </a:tr>
              <a:tr h="433721">
                <a:tc>
                  <a:txBody>
                    <a:bodyPr/>
                    <a:lstStyle/>
                    <a:p>
                      <a:pPr algn="ctr"/>
                      <a:r>
                        <a:rPr lang="ru-RU" b="1" dirty="0">
                          <a:solidFill>
                            <a:schemeClr val="tx1"/>
                          </a:solidFill>
                          <a:latin typeface="Arial" panose="020B0604020202020204" pitchFamily="34" charset="0"/>
                          <a:cs typeface="Arial" panose="020B0604020202020204" pitchFamily="34"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4276743"/>
                  </a:ext>
                </a:extLst>
              </a:tr>
              <a:tr h="542153">
                <a:tc>
                  <a:txBody>
                    <a:bodyPr/>
                    <a:lstStyle/>
                    <a:p>
                      <a:pPr algn="ctr"/>
                      <a:r>
                        <a:rPr lang="ru-RU" b="1" dirty="0">
                          <a:solidFill>
                            <a:schemeClr val="tx1"/>
                          </a:solidFill>
                          <a:latin typeface="Arial" panose="020B0604020202020204" pitchFamily="34" charset="0"/>
                          <a:cs typeface="Arial" panose="020B0604020202020204" pitchFamily="34"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33694014"/>
                  </a:ext>
                </a:extLst>
              </a:tr>
              <a:tr h="421674">
                <a:tc>
                  <a:txBody>
                    <a:bodyPr/>
                    <a:lstStyle/>
                    <a:p>
                      <a:pPr algn="ctr"/>
                      <a:r>
                        <a:rPr lang="ru-RU" b="1"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91432860"/>
                  </a:ext>
                </a:extLst>
              </a:tr>
              <a:tr h="457818">
                <a:tc>
                  <a:txBody>
                    <a:bodyPr/>
                    <a:lstStyle/>
                    <a:p>
                      <a:pPr algn="ctr"/>
                      <a:r>
                        <a:rPr lang="ru-RU" b="1" dirty="0">
                          <a:solidFill>
                            <a:schemeClr val="tx1"/>
                          </a:solidFill>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75108403"/>
                  </a:ext>
                </a:extLst>
              </a:tr>
              <a:tr h="481913">
                <a:tc>
                  <a:txBody>
                    <a:bodyPr/>
                    <a:lstStyle/>
                    <a:p>
                      <a:pPr algn="ctr"/>
                      <a:r>
                        <a:rPr lang="ru-RU" b="1" dirty="0">
                          <a:solidFill>
                            <a:schemeClr val="tx1"/>
                          </a:solidFill>
                          <a:latin typeface="Arial" panose="020B0604020202020204" pitchFamily="34" charset="0"/>
                          <a:cs typeface="Arial" panose="020B0604020202020204" pitchFamily="34"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46426040"/>
                  </a:ext>
                </a:extLst>
              </a:tr>
              <a:tr h="578296">
                <a:tc>
                  <a:txBody>
                    <a:bodyPr/>
                    <a:lstStyle/>
                    <a:p>
                      <a:pPr algn="ctr"/>
                      <a:r>
                        <a:rPr lang="ru-RU" b="1" dirty="0">
                          <a:solidFill>
                            <a:schemeClr val="tx1"/>
                          </a:solidFill>
                          <a:latin typeface="Arial" panose="020B0604020202020204" pitchFamily="34" charset="0"/>
                          <a:cs typeface="Arial" panose="020B0604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85944360"/>
                  </a:ext>
                </a:extLst>
              </a:tr>
              <a:tr h="568600">
                <a:tc>
                  <a:txBody>
                    <a:bodyPr/>
                    <a:lstStyle/>
                    <a:p>
                      <a:pPr algn="ctr"/>
                      <a:r>
                        <a:rPr lang="ru-RU" b="1" dirty="0">
                          <a:solidFill>
                            <a:schemeClr val="tx1"/>
                          </a:solidFill>
                          <a:latin typeface="Arial" panose="020B0604020202020204" pitchFamily="34" charset="0"/>
                          <a:cs typeface="Arial" panose="020B0604020202020204" pitchFamily="34" charset="0"/>
                        </a:rPr>
                        <a:t>13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04788028"/>
                  </a:ext>
                </a:extLst>
              </a:tr>
            </a:tbl>
          </a:graphicData>
        </a:graphic>
      </p:graphicFrame>
      <p:sp>
        <p:nvSpPr>
          <p:cNvPr id="38" name="Стрелка: вправо 37">
            <a:extLst>
              <a:ext uri="{FF2B5EF4-FFF2-40B4-BE49-F238E27FC236}">
                <a16:creationId xmlns:a16="http://schemas.microsoft.com/office/drawing/2014/main" id="{BA4E7754-6376-4827-BCBA-7A751E35E547}"/>
              </a:ext>
            </a:extLst>
          </p:cNvPr>
          <p:cNvSpPr/>
          <p:nvPr/>
        </p:nvSpPr>
        <p:spPr>
          <a:xfrm>
            <a:off x="6414466" y="3791282"/>
            <a:ext cx="2534855" cy="1307939"/>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9866184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3">
            <a:extLst>
              <a:ext uri="{FF2B5EF4-FFF2-40B4-BE49-F238E27FC236}">
                <a16:creationId xmlns:a16="http://schemas.microsoft.com/office/drawing/2014/main" id="{604D987B-9A65-EDE1-AC5A-5DAB38D41C58}"/>
              </a:ext>
            </a:extLst>
          </p:cNvPr>
          <p:cNvSpPr>
            <a:spLocks noGrp="1"/>
          </p:cNvSpPr>
          <p:nvPr>
            <p:ph type="sldNum" sz="quarter" idx="12"/>
          </p:nvPr>
        </p:nvSpPr>
        <p:spPr/>
        <p:txBody>
          <a:bodyPr/>
          <a:lstStyle/>
          <a:p>
            <a:fld id="{E7966F77-E6CE-434D-866F-E72C8B5BF92C}" type="slidenum">
              <a:rPr lang="ru-RU" smtClean="0"/>
              <a:pPr/>
              <a:t>30</a:t>
            </a:fld>
            <a:endParaRPr lang="ru-RU" dirty="0"/>
          </a:p>
        </p:txBody>
      </p:sp>
      <p:sp>
        <p:nvSpPr>
          <p:cNvPr id="4" name="Заголовок 3">
            <a:extLst>
              <a:ext uri="{FF2B5EF4-FFF2-40B4-BE49-F238E27FC236}">
                <a16:creationId xmlns:a16="http://schemas.microsoft.com/office/drawing/2014/main" id="{D5852522-09A5-2235-0D2A-100CDD87816F}"/>
              </a:ext>
            </a:extLst>
          </p:cNvPr>
          <p:cNvSpPr>
            <a:spLocks noGrp="1"/>
          </p:cNvSpPr>
          <p:nvPr>
            <p:ph type="ctrTitle" idx="4294967295"/>
          </p:nvPr>
        </p:nvSpPr>
        <p:spPr>
          <a:xfrm>
            <a:off x="0" y="1541463"/>
            <a:ext cx="12192000" cy="3775075"/>
          </a:xfrm>
        </p:spPr>
        <p:txBody>
          <a:bodyPr>
            <a:noAutofit/>
          </a:bodyPr>
          <a:lstStyle/>
          <a:p>
            <a:pPr marL="228594" marR="0" lvl="0" indent="-228594" algn="ctr" defTabSz="914377" rtl="0" eaLnBrk="1" fontAlgn="auto" latinLnBrk="0" hangingPunct="1">
              <a:lnSpc>
                <a:spcPct val="90000"/>
              </a:lnSpc>
              <a:spcBef>
                <a:spcPts val="1000"/>
              </a:spcBef>
              <a:spcAft>
                <a:spcPts val="0"/>
              </a:spcAft>
              <a:tabLst/>
              <a:defRPr/>
            </a:pPr>
            <a:r>
              <a:rPr kumimoji="0" lang="ru-RU" sz="4800" b="1" i="0" u="none" strike="noStrike" kern="1200" cap="none" spc="-100" normalizeH="0" baseline="0" noProof="0" dirty="0">
                <a:ln>
                  <a:noFill/>
                </a:ln>
                <a:solidFill>
                  <a:srgbClr val="009999"/>
                </a:solidFill>
                <a:effectLst/>
                <a:uLnTx/>
                <a:uFillTx/>
                <a:latin typeface="Arial" panose="020B0604020202020204" pitchFamily="34" charset="0"/>
                <a:ea typeface="Tahoma" panose="020B0604030504040204" pitchFamily="34" charset="0"/>
                <a:cs typeface="Arial" panose="020B0604020202020204" pitchFamily="34" charset="0"/>
              </a:rPr>
              <a:t>СПАСИБО ЗА ВНИМАНИЕ!</a:t>
            </a:r>
            <a:br>
              <a:rPr kumimoji="0" lang="en-US" sz="4800" b="1" i="0" u="none" strike="noStrike" kern="1200" cap="none" spc="-100" normalizeH="0" baseline="0" noProof="0" dirty="0">
                <a:ln>
                  <a:noFill/>
                </a:ln>
                <a:solidFill>
                  <a:srgbClr val="009999"/>
                </a:solidFill>
                <a:effectLst/>
                <a:uLnTx/>
                <a:uFillTx/>
                <a:latin typeface="Arial" panose="020B0604020202020204" pitchFamily="34" charset="0"/>
                <a:ea typeface="Tahoma" panose="020B0604030504040204" pitchFamily="34" charset="0"/>
                <a:cs typeface="Arial" panose="020B0604020202020204" pitchFamily="34" charset="0"/>
              </a:rPr>
            </a:br>
            <a:br>
              <a:rPr kumimoji="0" lang="en-US" sz="1600" b="1" i="0" u="none" strike="noStrike" kern="1200" cap="none" spc="-100" normalizeH="0" baseline="0" noProof="0" dirty="0">
                <a:ln>
                  <a:noFill/>
                </a:ln>
                <a:solidFill>
                  <a:srgbClr val="009999"/>
                </a:solidFill>
                <a:effectLst/>
                <a:uLnTx/>
                <a:uFillTx/>
                <a:latin typeface="Arial" panose="020B0604020202020204" pitchFamily="34" charset="0"/>
                <a:ea typeface="Tahoma" panose="020B0604030504040204" pitchFamily="34" charset="0"/>
                <a:cs typeface="Arial" panose="020B0604020202020204" pitchFamily="34" charset="0"/>
              </a:rPr>
            </a:br>
            <a:r>
              <a:rPr kumimoji="0" lang="ru-RU" sz="3600" i="0" u="none" strike="noStrike" kern="1200" cap="none" spc="-100" normalizeH="0" baseline="0" noProof="0" dirty="0">
                <a:ln>
                  <a:noFill/>
                </a:ln>
                <a:solidFill>
                  <a:srgbClr val="009999"/>
                </a:solidFill>
                <a:effectLst/>
                <a:uLnTx/>
                <a:uFillTx/>
                <a:latin typeface="Arial" panose="020B0604020202020204" pitchFamily="34" charset="0"/>
                <a:ea typeface="Tahoma" panose="020B0604030504040204" pitchFamily="34" charset="0"/>
                <a:cs typeface="Arial" panose="020B0604020202020204" pitchFamily="34" charset="0"/>
              </a:rPr>
              <a:t>+7</a:t>
            </a:r>
            <a:r>
              <a:rPr kumimoji="0" lang="en-US" sz="3600" i="0" u="none" strike="noStrike" kern="1200" cap="none" spc="-100" normalizeH="0" baseline="0" noProof="0" dirty="0">
                <a:ln>
                  <a:noFill/>
                </a:ln>
                <a:solidFill>
                  <a:srgbClr val="009999"/>
                </a:solidFill>
                <a:effectLst/>
                <a:uLnTx/>
                <a:uFillTx/>
                <a:latin typeface="Arial" panose="020B0604020202020204" pitchFamily="34" charset="0"/>
                <a:ea typeface="Tahoma" panose="020B0604030504040204" pitchFamily="34" charset="0"/>
                <a:cs typeface="Arial" panose="020B0604020202020204" pitchFamily="34" charset="0"/>
              </a:rPr>
              <a:t> </a:t>
            </a:r>
            <a:r>
              <a:rPr kumimoji="0" lang="ru-RU" sz="3600" i="0" u="none" strike="noStrike" kern="1200" cap="none" spc="-100" normalizeH="0" baseline="0" noProof="0" dirty="0">
                <a:ln>
                  <a:noFill/>
                </a:ln>
                <a:solidFill>
                  <a:srgbClr val="009999"/>
                </a:solidFill>
                <a:effectLst/>
                <a:uLnTx/>
                <a:uFillTx/>
                <a:latin typeface="Arial" panose="020B0604020202020204" pitchFamily="34" charset="0"/>
                <a:ea typeface="Tahoma" panose="020B0604030504040204" pitchFamily="34" charset="0"/>
                <a:cs typeface="Arial" panose="020B0604020202020204" pitchFamily="34" charset="0"/>
              </a:rPr>
              <a:t>727 3470035</a:t>
            </a:r>
            <a:br>
              <a:rPr lang="ru-RU" sz="3600" spc="-100" dirty="0">
                <a:solidFill>
                  <a:srgbClr val="009999"/>
                </a:solidFill>
                <a:latin typeface="Arial" panose="020B0604020202020204" pitchFamily="34" charset="0"/>
                <a:ea typeface="Tahoma" panose="020B0604030504040204" pitchFamily="34" charset="0"/>
                <a:cs typeface="Arial" panose="020B0604020202020204" pitchFamily="34" charset="0"/>
              </a:rPr>
            </a:br>
            <a:r>
              <a:rPr lang="en-US" sz="3600" spc="-100" dirty="0">
                <a:solidFill>
                  <a:srgbClr val="009999"/>
                </a:solidFill>
                <a:latin typeface="Arial" panose="020B0604020202020204" pitchFamily="34" charset="0"/>
                <a:ea typeface="Tahoma" panose="020B0604030504040204" pitchFamily="34" charset="0"/>
                <a:cs typeface="Arial" panose="020B0604020202020204" pitchFamily="34" charset="0"/>
              </a:rPr>
              <a:t>info@academy.kz</a:t>
            </a:r>
            <a:br>
              <a:rPr lang="en-US" sz="3600" spc="-100" dirty="0">
                <a:solidFill>
                  <a:srgbClr val="009999"/>
                </a:solidFill>
                <a:latin typeface="Arial" panose="020B0604020202020204" pitchFamily="34" charset="0"/>
                <a:ea typeface="Tahoma" panose="020B0604030504040204" pitchFamily="34" charset="0"/>
                <a:cs typeface="Arial" panose="020B0604020202020204" pitchFamily="34" charset="0"/>
              </a:rPr>
            </a:br>
            <a:r>
              <a:rPr lang="en-US" sz="3600" spc="-100" dirty="0">
                <a:solidFill>
                  <a:srgbClr val="009999"/>
                </a:solidFill>
                <a:latin typeface="Arial" panose="020B0604020202020204" pitchFamily="34" charset="0"/>
                <a:ea typeface="Tahoma" panose="020B0604030504040204" pitchFamily="34" charset="0"/>
                <a:cs typeface="Arial" panose="020B0604020202020204" pitchFamily="34" charset="0"/>
              </a:rPr>
              <a:t>academy.kz </a:t>
            </a:r>
            <a:br>
              <a:rPr kumimoji="0" lang="ru-RU" sz="3600" i="0" u="none" strike="noStrike" kern="1200" cap="none" spc="-100" normalizeH="0" baseline="0" noProof="0" dirty="0">
                <a:ln>
                  <a:noFill/>
                </a:ln>
                <a:solidFill>
                  <a:srgbClr val="002060"/>
                </a:solidFill>
                <a:effectLst/>
                <a:uLnTx/>
                <a:uFillTx/>
                <a:latin typeface="Arial" panose="020B0604020202020204" pitchFamily="34" charset="0"/>
                <a:ea typeface="Tahoma" panose="020B0604030504040204" pitchFamily="34" charset="0"/>
                <a:cs typeface="Arial" panose="020B0604020202020204" pitchFamily="34" charset="0"/>
              </a:rPr>
            </a:br>
            <a:endParaRPr lang="ru-RU" sz="3600" dirty="0">
              <a:solidFill>
                <a:srgbClr val="002060"/>
              </a:solidFill>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0C23693D-F22F-57FE-B7B7-41355B4F268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9775864" y="4999852"/>
            <a:ext cx="1220516" cy="1214811"/>
          </a:xfrm>
          <a:prstGeom prst="rect">
            <a:avLst/>
          </a:prstGeom>
          <a:noFill/>
        </p:spPr>
      </p:pic>
      <p:pic>
        <p:nvPicPr>
          <p:cNvPr id="6" name="image1.png">
            <a:extLst>
              <a:ext uri="{FF2B5EF4-FFF2-40B4-BE49-F238E27FC236}">
                <a16:creationId xmlns:a16="http://schemas.microsoft.com/office/drawing/2014/main" id="{2C00FA0F-C610-C4E1-84AB-17961ACB95A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75235" y="4926379"/>
            <a:ext cx="1288284" cy="1288284"/>
          </a:xfrm>
          <a:prstGeom prst="rect">
            <a:avLst/>
          </a:prstGeom>
          <a:ln/>
        </p:spPr>
      </p:pic>
      <p:pic>
        <p:nvPicPr>
          <p:cNvPr id="7" name="Рисунок 6">
            <a:extLst>
              <a:ext uri="{FF2B5EF4-FFF2-40B4-BE49-F238E27FC236}">
                <a16:creationId xmlns:a16="http://schemas.microsoft.com/office/drawing/2014/main" id="{A5FAC51B-3FEF-4FEA-989C-A33A7F5F3A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69116" y="5194073"/>
            <a:ext cx="2053767" cy="826368"/>
          </a:xfrm>
          <a:prstGeom prst="rect">
            <a:avLst/>
          </a:prstGeom>
        </p:spPr>
      </p:pic>
    </p:spTree>
    <p:extLst>
      <p:ext uri="{BB962C8B-B14F-4D97-AF65-F5344CB8AC3E}">
        <p14:creationId xmlns:p14="http://schemas.microsoft.com/office/powerpoint/2010/main" val="8806948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3">
            <a:extLst>
              <a:ext uri="{FF2B5EF4-FFF2-40B4-BE49-F238E27FC236}">
                <a16:creationId xmlns:a16="http://schemas.microsoft.com/office/drawing/2014/main" id="{5E7A5652-943E-41C1-BF0E-EB298E62BABC}"/>
              </a:ext>
            </a:extLst>
          </p:cNvPr>
          <p:cNvSpPr txBox="1">
            <a:spLocks/>
          </p:cNvSpPr>
          <p:nvPr/>
        </p:nvSpPr>
        <p:spPr>
          <a:xfrm>
            <a:off x="0" y="0"/>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dirty="0"/>
              <a:t>Введение</a:t>
            </a:r>
            <a:endParaRPr lang="en-US" dirty="0"/>
          </a:p>
        </p:txBody>
      </p:sp>
      <p:sp>
        <p:nvSpPr>
          <p:cNvPr id="9" name="TextBox 8">
            <a:extLst>
              <a:ext uri="{FF2B5EF4-FFF2-40B4-BE49-F238E27FC236}">
                <a16:creationId xmlns:a16="http://schemas.microsoft.com/office/drawing/2014/main" id="{00CC4EA8-25EB-4876-AD84-6241A7E7C94B}"/>
              </a:ext>
            </a:extLst>
          </p:cNvPr>
          <p:cNvSpPr txBox="1"/>
          <p:nvPr/>
        </p:nvSpPr>
        <p:spPr>
          <a:xfrm>
            <a:off x="199920" y="1429557"/>
            <a:ext cx="11792159" cy="5262979"/>
          </a:xfrm>
          <a:prstGeom prst="rect">
            <a:avLst/>
          </a:prstGeom>
          <a:noFill/>
        </p:spPr>
        <p:txBody>
          <a:bodyPr wrap="square" rtlCol="0">
            <a:spAutoFit/>
          </a:bodyPr>
          <a:lstStyle/>
          <a:p>
            <a:pPr algn="just"/>
            <a:r>
              <a:rPr lang="ru-RU" sz="2400" b="1" dirty="0">
                <a:solidFill>
                  <a:srgbClr val="C00000"/>
                </a:solidFill>
                <a:latin typeface="Arial" panose="020B0604020202020204" pitchFamily="34" charset="0"/>
                <a:cs typeface="Arial" panose="020B0604020202020204" pitchFamily="34" charset="0"/>
              </a:rPr>
              <a:t>30-летний путь МАИН: </a:t>
            </a:r>
            <a:r>
              <a:rPr lang="ru-RU" sz="2400" b="1" dirty="0">
                <a:latin typeface="Arial" panose="020B0604020202020204" pitchFamily="34" charset="0"/>
                <a:cs typeface="Arial" panose="020B0604020202020204" pitchFamily="34" charset="0"/>
              </a:rPr>
              <a:t>от консолидации интеллектуального сообщества к миссии развития научных школ Казахстана </a:t>
            </a:r>
            <a:r>
              <a:rPr lang="ru-RU" sz="2400" b="1" i="1" dirty="0">
                <a:latin typeface="Arial" panose="020B0604020202020204" pitchFamily="34" charset="0"/>
                <a:cs typeface="Arial" panose="020B0604020202020204" pitchFamily="34" charset="0"/>
              </a:rPr>
              <a:t>(в составе МАИН более 70 взаимодействующих с ней ректоров и проректоров)</a:t>
            </a:r>
            <a:endParaRPr lang="ru-RU" sz="2400" b="1" i="1" dirty="0">
              <a:solidFill>
                <a:srgbClr val="009999"/>
              </a:solidFill>
              <a:latin typeface="Arial" panose="020B0604020202020204" pitchFamily="34" charset="0"/>
              <a:cs typeface="Arial" panose="020B0604020202020204" pitchFamily="34" charset="0"/>
            </a:endParaRPr>
          </a:p>
          <a:p>
            <a:pPr algn="just"/>
            <a:endParaRPr lang="ru-RU" sz="2400" dirty="0">
              <a:latin typeface="Arial" panose="020B0604020202020204" pitchFamily="34" charset="0"/>
              <a:cs typeface="Arial" panose="020B0604020202020204" pitchFamily="34" charset="0"/>
            </a:endParaRPr>
          </a:p>
          <a:p>
            <a:pPr algn="just"/>
            <a:r>
              <a:rPr lang="ru-RU" sz="2400" b="1" dirty="0">
                <a:latin typeface="Arial" panose="020B0604020202020204" pitchFamily="34" charset="0"/>
                <a:cs typeface="Arial" panose="020B0604020202020204" pitchFamily="34" charset="0"/>
              </a:rPr>
              <a:t>МАИН формировалась синхронно с развитием независимого Казахстана,</a:t>
            </a:r>
            <a:br>
              <a:rPr lang="ru-RU" sz="2400" dirty="0">
                <a:latin typeface="Arial" panose="020B0604020202020204" pitchFamily="34" charset="0"/>
                <a:cs typeface="Arial" panose="020B0604020202020204" pitchFamily="34" charset="0"/>
              </a:rPr>
            </a:br>
            <a:r>
              <a:rPr lang="ru-RU" sz="2400" dirty="0">
                <a:latin typeface="Arial" panose="020B0604020202020204" pitchFamily="34" charset="0"/>
                <a:cs typeface="Arial" panose="020B0604020202020204" pitchFamily="34" charset="0"/>
              </a:rPr>
              <a:t>как самоорганизующаяся система взаимодействия науки, общества и бизнеса.</a:t>
            </a:r>
            <a:r>
              <a:rPr lang="ru-RU" sz="2400" dirty="0">
                <a:effectLst/>
                <a:latin typeface="Arial" panose="020B0604020202020204" pitchFamily="34" charset="0"/>
                <a:ea typeface="Times New Roman" panose="02020603050405020304" pitchFamily="18" charset="0"/>
                <a:cs typeface="Arial" panose="020B0604020202020204" pitchFamily="34" charset="0"/>
              </a:rPr>
              <a:t> </a:t>
            </a:r>
            <a:endParaRPr lang="ru-RU" sz="2400" dirty="0">
              <a:effectLst/>
              <a:latin typeface="Arial" panose="020B0604020202020204" pitchFamily="34" charset="0"/>
              <a:ea typeface="Calibri" panose="020F0502020204030204" pitchFamily="34" charset="0"/>
              <a:cs typeface="Arial" panose="020B0604020202020204" pitchFamily="34" charset="0"/>
            </a:endParaRPr>
          </a:p>
          <a:p>
            <a:pPr algn="just"/>
            <a:endParaRPr lang="ru-RU" sz="2400" b="1" dirty="0">
              <a:latin typeface="Arial" panose="020B0604020202020204" pitchFamily="34" charset="0"/>
              <a:cs typeface="Arial" panose="020B0604020202020204" pitchFamily="34" charset="0"/>
            </a:endParaRPr>
          </a:p>
          <a:p>
            <a:pPr algn="just"/>
            <a:r>
              <a:rPr lang="ru-RU" sz="2400" b="1" dirty="0">
                <a:latin typeface="Arial" panose="020B0604020202020204" pitchFamily="34" charset="0"/>
                <a:cs typeface="Arial" panose="020B0604020202020204" pitchFamily="34" charset="0"/>
              </a:rPr>
              <a:t>Интеллектуальная база Академии была усилена </a:t>
            </a:r>
            <a:r>
              <a:rPr lang="ru-RU" sz="2400" dirty="0">
                <a:latin typeface="Arial" panose="020B0604020202020204" pitchFamily="34" charset="0"/>
                <a:cs typeface="Arial" panose="020B0604020202020204" pitchFamily="34" charset="0"/>
              </a:rPr>
              <a:t>за счёт экспертного сообщества, международных связей и кадрового пространства выпускников СПМ РК.</a:t>
            </a:r>
          </a:p>
          <a:p>
            <a:pPr algn="just"/>
            <a:endParaRPr lang="ru-RU" sz="2400" dirty="0">
              <a:latin typeface="Arial" panose="020B0604020202020204" pitchFamily="34" charset="0"/>
              <a:cs typeface="Arial" panose="020B0604020202020204" pitchFamily="34" charset="0"/>
            </a:endParaRPr>
          </a:p>
          <a:p>
            <a:pPr algn="just"/>
            <a:r>
              <a:rPr lang="ru-RU" sz="2400" b="1" dirty="0">
                <a:latin typeface="Arial" panose="020B0604020202020204" pitchFamily="34" charset="0"/>
                <a:cs typeface="Arial" panose="020B0604020202020204" pitchFamily="34" charset="0"/>
              </a:rPr>
              <a:t>Корпоративная Конституция МАИН </a:t>
            </a:r>
            <a:r>
              <a:rPr lang="ru-RU" sz="2400" dirty="0">
                <a:latin typeface="Arial" panose="020B0604020202020204" pitchFamily="34" charset="0"/>
                <a:cs typeface="Arial" panose="020B0604020202020204" pitchFamily="34" charset="0"/>
              </a:rPr>
              <a:t>(14.10.2014) закрепила ценности знания, согласия, международного сотрудничества и интеграции науки с практикой.</a:t>
            </a:r>
          </a:p>
          <a:p>
            <a:pPr algn="just"/>
            <a:endParaRPr lang="ru-RU"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73308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3">
            <a:extLst>
              <a:ext uri="{FF2B5EF4-FFF2-40B4-BE49-F238E27FC236}">
                <a16:creationId xmlns:a16="http://schemas.microsoft.com/office/drawing/2014/main" id="{5E7A5652-943E-41C1-BF0E-EB298E62BABC}"/>
              </a:ext>
            </a:extLst>
          </p:cNvPr>
          <p:cNvSpPr txBox="1">
            <a:spLocks/>
          </p:cNvSpPr>
          <p:nvPr/>
        </p:nvSpPr>
        <p:spPr>
          <a:xfrm>
            <a:off x="0" y="0"/>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dirty="0"/>
              <a:t>Введение</a:t>
            </a:r>
            <a:endParaRPr lang="en-US" dirty="0"/>
          </a:p>
        </p:txBody>
      </p:sp>
      <p:sp>
        <p:nvSpPr>
          <p:cNvPr id="9" name="TextBox 8">
            <a:extLst>
              <a:ext uri="{FF2B5EF4-FFF2-40B4-BE49-F238E27FC236}">
                <a16:creationId xmlns:a16="http://schemas.microsoft.com/office/drawing/2014/main" id="{00CC4EA8-25EB-4876-AD84-6241A7E7C94B}"/>
              </a:ext>
            </a:extLst>
          </p:cNvPr>
          <p:cNvSpPr txBox="1"/>
          <p:nvPr/>
        </p:nvSpPr>
        <p:spPr>
          <a:xfrm>
            <a:off x="199920" y="1429557"/>
            <a:ext cx="11792159" cy="6247864"/>
          </a:xfrm>
          <a:prstGeom prst="rect">
            <a:avLst/>
          </a:prstGeom>
          <a:noFill/>
        </p:spPr>
        <p:txBody>
          <a:bodyPr wrap="square" rtlCol="0">
            <a:spAutoFit/>
          </a:bodyPr>
          <a:lstStyle/>
          <a:p>
            <a:pPr algn="just"/>
            <a:r>
              <a:rPr lang="ru-RU" sz="2400" b="1" dirty="0">
                <a:latin typeface="Arial" panose="020B0604020202020204" pitchFamily="34" charset="0"/>
                <a:cs typeface="Arial" panose="020B0604020202020204" pitchFamily="34" charset="0"/>
              </a:rPr>
              <a:t>Новая историческая миссия МАИН - </a:t>
            </a:r>
            <a:r>
              <a:rPr lang="ru-RU" sz="2400" dirty="0">
                <a:latin typeface="Arial" panose="020B0604020202020204" pitchFamily="34" charset="0"/>
                <a:cs typeface="Arial" panose="020B0604020202020204" pitchFamily="34" charset="0"/>
              </a:rPr>
              <a:t>содействие формированию, мониторингу и развитию научных школ Казахстана</a:t>
            </a:r>
          </a:p>
          <a:p>
            <a:pPr algn="just"/>
            <a:endParaRPr lang="ru-RU" sz="1200" dirty="0">
              <a:latin typeface="Arial" panose="020B0604020202020204" pitchFamily="34" charset="0"/>
              <a:cs typeface="Arial" panose="020B0604020202020204" pitchFamily="34" charset="0"/>
            </a:endParaRPr>
          </a:p>
          <a:p>
            <a:pPr algn="ctr"/>
            <a:r>
              <a:rPr lang="ru-RU" sz="2400" b="1" dirty="0">
                <a:solidFill>
                  <a:srgbClr val="C00000"/>
                </a:solidFill>
                <a:latin typeface="Arial" panose="020B0604020202020204" pitchFamily="34" charset="0"/>
                <a:cs typeface="Arial" panose="020B0604020202020204" pitchFamily="34" charset="0"/>
              </a:rPr>
              <a:t>Главный тезис: </a:t>
            </a:r>
          </a:p>
          <a:p>
            <a:pPr algn="just"/>
            <a:r>
              <a:rPr lang="ru-RU" sz="2400" b="1" dirty="0">
                <a:latin typeface="Arial" panose="020B0604020202020204" pitchFamily="34" charset="0"/>
                <a:cs typeface="Arial" panose="020B0604020202020204" pitchFamily="34" charset="0"/>
              </a:rPr>
              <a:t>Первое десятилетие </a:t>
            </a:r>
            <a:r>
              <a:rPr lang="ru-RU" sz="2400" dirty="0">
                <a:latin typeface="Arial" panose="020B0604020202020204" pitchFamily="34" charset="0"/>
                <a:cs typeface="Arial" panose="020B0604020202020204" pitchFamily="34" charset="0"/>
              </a:rPr>
              <a:t>МАИН</a:t>
            </a:r>
            <a:r>
              <a:rPr lang="ru-RU" sz="2400" b="1" dirty="0">
                <a:latin typeface="Arial" panose="020B0604020202020204" pitchFamily="34" charset="0"/>
                <a:cs typeface="Arial" panose="020B0604020202020204" pitchFamily="34" charset="0"/>
              </a:rPr>
              <a:t> </a:t>
            </a:r>
            <a:r>
              <a:rPr lang="ru-RU" sz="2400" dirty="0">
                <a:latin typeface="Arial" panose="020B0604020202020204" pitchFamily="34" charset="0"/>
                <a:cs typeface="Arial" panose="020B0604020202020204" pitchFamily="34" charset="0"/>
              </a:rPr>
              <a:t>объединяла и консолидировала членов Академии на эффективное применение  информационных  технологий в своей сфере.</a:t>
            </a:r>
          </a:p>
          <a:p>
            <a:pPr algn="just"/>
            <a:r>
              <a:rPr lang="ru-RU" sz="2400" b="1" dirty="0">
                <a:latin typeface="Arial" panose="020B0604020202020204" pitchFamily="34" charset="0"/>
                <a:cs typeface="Arial" panose="020B0604020202020204" pitchFamily="34" charset="0"/>
              </a:rPr>
              <a:t>Во втором десятилетии и по настоящее время </a:t>
            </a:r>
            <a:r>
              <a:rPr lang="ru-RU" sz="2400" dirty="0">
                <a:latin typeface="Arial" panose="020B0604020202020204" pitchFamily="34" charset="0"/>
                <a:cs typeface="Arial" panose="020B0604020202020204" pitchFamily="34" charset="0"/>
              </a:rPr>
              <a:t>МАИН продвигает возможности проектного управления и цифровых технологий. </a:t>
            </a:r>
          </a:p>
          <a:p>
            <a:pPr algn="just"/>
            <a:r>
              <a:rPr lang="ru-RU" sz="2400" b="1" dirty="0">
                <a:latin typeface="Arial" panose="020B0604020202020204" pitchFamily="34" charset="0"/>
                <a:cs typeface="Arial" panose="020B0604020202020204" pitchFamily="34" charset="0"/>
              </a:rPr>
              <a:t>В третьем десятилетии </a:t>
            </a:r>
            <a:r>
              <a:rPr lang="ru-RU" sz="2400" dirty="0">
                <a:latin typeface="Arial" panose="020B0604020202020204" pitchFamily="34" charset="0"/>
                <a:cs typeface="Arial" panose="020B0604020202020204" pitchFamily="34" charset="0"/>
              </a:rPr>
              <a:t>Академия начинает внедрять инструменты инженерии знаний и стандартизации процесса создания субъектом управления собственных знаний с преобразованием их в общенаучные знания на базе отечественных технологий. </a:t>
            </a:r>
          </a:p>
          <a:p>
            <a:pPr algn="ctr"/>
            <a:r>
              <a:rPr lang="ru-RU" sz="2400" b="1" dirty="0">
                <a:solidFill>
                  <a:srgbClr val="C00000"/>
                </a:solidFill>
                <a:latin typeface="Arial" panose="020B0604020202020204" pitchFamily="34" charset="0"/>
                <a:cs typeface="Arial" panose="020B0604020202020204" pitchFamily="34" charset="0"/>
              </a:rPr>
              <a:t>Сегодня пришло время </a:t>
            </a:r>
            <a:r>
              <a:rPr lang="ru-RU" sz="2400" dirty="0">
                <a:solidFill>
                  <a:srgbClr val="C00000"/>
                </a:solidFill>
                <a:latin typeface="Arial" panose="020B0604020202020204" pitchFamily="34" charset="0"/>
                <a:cs typeface="Arial" panose="020B0604020202020204" pitchFamily="34" charset="0"/>
              </a:rPr>
              <a:t>активно использовать потенциал Академии для развития человеческого капитала науки и инновации страны </a:t>
            </a:r>
          </a:p>
          <a:p>
            <a:pPr algn="ctr"/>
            <a:r>
              <a:rPr lang="ru-RU" sz="2400" dirty="0">
                <a:solidFill>
                  <a:srgbClr val="C00000"/>
                </a:solidFill>
                <a:latin typeface="Arial" panose="020B0604020202020204" pitchFamily="34" charset="0"/>
                <a:cs typeface="Arial" panose="020B0604020202020204" pitchFamily="34" charset="0"/>
              </a:rPr>
              <a:t>через научные школы.</a:t>
            </a:r>
          </a:p>
          <a:p>
            <a:pPr algn="just"/>
            <a:endParaRPr lang="ru-RU" sz="2400" dirty="0">
              <a:highlight>
                <a:srgbClr val="FFFF00"/>
              </a:highlight>
              <a:latin typeface="Arial" panose="020B0604020202020204" pitchFamily="34" charset="0"/>
              <a:cs typeface="Arial" panose="020B0604020202020204" pitchFamily="34" charset="0"/>
            </a:endParaRPr>
          </a:p>
          <a:p>
            <a:pPr algn="just"/>
            <a:endParaRPr lang="ru-RU"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1759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3"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55">
              <a:defRPr/>
            </a:pPr>
            <a:fld id="{8DCB8E18-9C30-40C0-B9B0-C8A298BC5BA0}" type="slidenum">
              <a:rPr lang="ru-RU" sz="1800" b="1">
                <a:solidFill>
                  <a:prstClr val="black">
                    <a:tint val="75000"/>
                  </a:prstClr>
                </a:solidFill>
                <a:latin typeface="Calibri" panose="020F0502020204030204"/>
              </a:rPr>
              <a:pPr defTabSz="914455">
                <a:defRPr/>
              </a:pPr>
              <a:t>6</a:t>
            </a:fld>
            <a:endParaRPr lang="ru-RU" sz="1800" b="1" dirty="0">
              <a:solidFill>
                <a:prstClr val="black">
                  <a:tint val="75000"/>
                </a:prstClr>
              </a:solidFill>
              <a:latin typeface="Calibri" panose="020F0502020204030204"/>
            </a:endParaRPr>
          </a:p>
        </p:txBody>
      </p:sp>
      <p:sp>
        <p:nvSpPr>
          <p:cNvPr id="9" name="Заголовок 3">
            <a:extLst>
              <a:ext uri="{FF2B5EF4-FFF2-40B4-BE49-F238E27FC236}">
                <a16:creationId xmlns:a16="http://schemas.microsoft.com/office/drawing/2014/main" id="{B18B6119-1887-45D3-813F-852615F6F688}"/>
              </a:ext>
            </a:extLst>
          </p:cNvPr>
          <p:cNvSpPr txBox="1">
            <a:spLocks/>
          </p:cNvSpPr>
          <p:nvPr/>
        </p:nvSpPr>
        <p:spPr>
          <a:xfrm>
            <a:off x="347241" y="2303362"/>
            <a:ext cx="11516809" cy="2673751"/>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42950" indent="-742950" algn="ctr">
              <a:buAutoNum type="arabicPeriod"/>
            </a:pPr>
            <a:r>
              <a:rPr lang="ru-RU" sz="4000" b="1" dirty="0">
                <a:solidFill>
                  <a:schemeClr val="bg1"/>
                </a:solidFill>
                <a:latin typeface="Arial" panose="020B0604020202020204" pitchFamily="34" charset="0"/>
                <a:cs typeface="Arial" panose="020B0604020202020204" pitchFamily="34" charset="0"/>
              </a:rPr>
              <a:t>Почему тема научных школ вошла </a:t>
            </a:r>
          </a:p>
          <a:p>
            <a:pPr algn="ctr"/>
            <a:r>
              <a:rPr lang="ru-RU" sz="4000" b="1" dirty="0">
                <a:solidFill>
                  <a:schemeClr val="bg1"/>
                </a:solidFill>
                <a:latin typeface="Arial" panose="020B0604020202020204" pitchFamily="34" charset="0"/>
                <a:cs typeface="Arial" panose="020B0604020202020204" pitchFamily="34" charset="0"/>
              </a:rPr>
              <a:t>как основная в повестку Президиума</a:t>
            </a:r>
          </a:p>
          <a:p>
            <a:pPr algn="ctr"/>
            <a:endParaRPr lang="ru-RU" sz="4000" b="1" dirty="0">
              <a:solidFill>
                <a:schemeClr val="bg1"/>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BD32E024-CF6A-4060-B18F-3F7823D75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573" y="468028"/>
            <a:ext cx="1886173" cy="793613"/>
          </a:xfrm>
          <a:prstGeom prst="rect">
            <a:avLst/>
          </a:prstGeom>
        </p:spPr>
      </p:pic>
      <p:pic>
        <p:nvPicPr>
          <p:cNvPr id="11" name="Рисунок 10">
            <a:extLst>
              <a:ext uri="{FF2B5EF4-FFF2-40B4-BE49-F238E27FC236}">
                <a16:creationId xmlns:a16="http://schemas.microsoft.com/office/drawing/2014/main" id="{C7F39E02-134C-48CE-873D-7FE32B4EB7C5}"/>
              </a:ext>
            </a:extLst>
          </p:cNvPr>
          <p:cNvPicPr>
            <a:picLocks noChangeAspect="1"/>
          </p:cNvPicPr>
          <p:nvPr/>
        </p:nvPicPr>
        <p:blipFill rotWithShape="1">
          <a:blip r:embed="rId3">
            <a:extLst>
              <a:ext uri="{28A0092B-C50C-407E-A947-70E740481C1C}">
                <a14:useLocalDpi xmlns:a14="http://schemas.microsoft.com/office/drawing/2010/main" val="0"/>
              </a:ext>
            </a:extLst>
          </a:blip>
          <a:srcRect l="13103" t="13846" r="9836" b="19288"/>
          <a:stretch/>
        </p:blipFill>
        <p:spPr>
          <a:xfrm>
            <a:off x="347241" y="146114"/>
            <a:ext cx="1711232" cy="1462767"/>
          </a:xfrm>
          <a:prstGeom prst="rect">
            <a:avLst/>
          </a:prstGeom>
        </p:spPr>
      </p:pic>
      <p:pic>
        <p:nvPicPr>
          <p:cNvPr id="12" name="Рисунок 11">
            <a:extLst>
              <a:ext uri="{FF2B5EF4-FFF2-40B4-BE49-F238E27FC236}">
                <a16:creationId xmlns:a16="http://schemas.microsoft.com/office/drawing/2014/main" id="{3FD5698A-0760-4E14-82B6-6C463BB5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141" y="430025"/>
            <a:ext cx="2408162" cy="968964"/>
          </a:xfrm>
          <a:prstGeom prst="rect">
            <a:avLst/>
          </a:prstGeom>
        </p:spPr>
      </p:pic>
    </p:spTree>
    <p:extLst>
      <p:ext uri="{BB962C8B-B14F-4D97-AF65-F5344CB8AC3E}">
        <p14:creationId xmlns:p14="http://schemas.microsoft.com/office/powerpoint/2010/main" val="40091016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3234870-32D3-4539-B8A5-8D188120E59D}"/>
              </a:ext>
            </a:extLst>
          </p:cNvPr>
          <p:cNvSpPr txBox="1"/>
          <p:nvPr/>
        </p:nvSpPr>
        <p:spPr>
          <a:xfrm>
            <a:off x="38567" y="1244225"/>
            <a:ext cx="12192000" cy="5429179"/>
          </a:xfrm>
          <a:prstGeom prst="rect">
            <a:avLst/>
          </a:prstGeom>
          <a:noFill/>
        </p:spPr>
        <p:txBody>
          <a:bodyPr wrap="square" rtlCol="0">
            <a:spAutoFit/>
          </a:bodyPr>
          <a:lstStyle/>
          <a:p>
            <a:pPr algn="ctr">
              <a:lnSpc>
                <a:spcPct val="85000"/>
              </a:lnSpc>
            </a:pPr>
            <a:r>
              <a:rPr lang="ru-RU" sz="2400" b="1" dirty="0">
                <a:solidFill>
                  <a:srgbClr val="C00000"/>
                </a:solidFill>
                <a:latin typeface="Arial" panose="020B0604020202020204" pitchFamily="34" charset="0"/>
                <a:cs typeface="Arial" panose="020B0604020202020204" pitchFamily="34" charset="0"/>
              </a:rPr>
              <a:t>Прошлый Президиум</a:t>
            </a:r>
          </a:p>
          <a:p>
            <a:pPr algn="ctr">
              <a:lnSpc>
                <a:spcPct val="85000"/>
              </a:lnSpc>
            </a:pPr>
            <a:r>
              <a:rPr lang="ru-RU" sz="2400" dirty="0">
                <a:latin typeface="Arial" panose="020B0604020202020204" pitchFamily="34" charset="0"/>
                <a:cs typeface="Arial" panose="020B0604020202020204" pitchFamily="34" charset="0"/>
              </a:rPr>
              <a:t>Наука, образование и бизнес как единая экосистема развития.</a:t>
            </a:r>
          </a:p>
          <a:p>
            <a:pPr algn="just">
              <a:lnSpc>
                <a:spcPct val="85000"/>
              </a:lnSpc>
            </a:pPr>
            <a:endParaRPr lang="ru-RU" sz="1600" dirty="0">
              <a:latin typeface="Arial" panose="020B0604020202020204" pitchFamily="34" charset="0"/>
              <a:cs typeface="Arial" panose="020B0604020202020204" pitchFamily="34" charset="0"/>
            </a:endParaRPr>
          </a:p>
          <a:p>
            <a:pPr algn="ctr">
              <a:lnSpc>
                <a:spcPct val="85000"/>
              </a:lnSpc>
            </a:pPr>
            <a:r>
              <a:rPr lang="ru-RU" sz="2000" b="1" dirty="0">
                <a:solidFill>
                  <a:srgbClr val="C00000"/>
                </a:solidFill>
                <a:latin typeface="Arial" panose="020B0604020202020204" pitchFamily="34" charset="0"/>
                <a:cs typeface="Arial" panose="020B0604020202020204" pitchFamily="34" charset="0"/>
              </a:rPr>
              <a:t>Новая Конституция РК</a:t>
            </a:r>
          </a:p>
          <a:p>
            <a:pPr algn="ctr">
              <a:lnSpc>
                <a:spcPct val="85000"/>
              </a:lnSpc>
            </a:pPr>
            <a:r>
              <a:rPr lang="ru-RU" sz="2000" dirty="0">
                <a:latin typeface="Arial" panose="020B0604020202020204" pitchFamily="34" charset="0"/>
                <a:cs typeface="Arial" panose="020B0604020202020204" pitchFamily="34" charset="0"/>
              </a:rPr>
              <a:t>Знания, человек, творчество и ответственность за будущее становятся стратегической рамкой.</a:t>
            </a:r>
          </a:p>
          <a:p>
            <a:pPr algn="ctr">
              <a:lnSpc>
                <a:spcPct val="85000"/>
              </a:lnSpc>
            </a:pPr>
            <a:endParaRPr lang="ru-RU" sz="1600" dirty="0">
              <a:latin typeface="Arial" panose="020B0604020202020204" pitchFamily="34" charset="0"/>
              <a:cs typeface="Arial" panose="020B0604020202020204" pitchFamily="34" charset="0"/>
            </a:endParaRPr>
          </a:p>
          <a:p>
            <a:pPr algn="ctr">
              <a:lnSpc>
                <a:spcPct val="85000"/>
              </a:lnSpc>
            </a:pPr>
            <a:r>
              <a:rPr lang="ru-RU" sz="2000" b="1" dirty="0">
                <a:solidFill>
                  <a:srgbClr val="C00000"/>
                </a:solidFill>
                <a:latin typeface="Arial" panose="020B0604020202020204" pitchFamily="34" charset="0"/>
                <a:cs typeface="Arial" panose="020B0604020202020204" pitchFamily="34" charset="0"/>
              </a:rPr>
              <a:t>МАИН в составе Консорциуме с </a:t>
            </a:r>
            <a:r>
              <a:rPr lang="ru-RU" sz="2000" b="1" dirty="0" err="1">
                <a:solidFill>
                  <a:srgbClr val="C00000"/>
                </a:solidFill>
                <a:latin typeface="Arial" panose="020B0604020202020204" pitchFamily="34" charset="0"/>
                <a:cs typeface="Arial" panose="020B0604020202020204" pitchFamily="34" charset="0"/>
              </a:rPr>
              <a:t>КазНИТУ</a:t>
            </a:r>
            <a:r>
              <a:rPr lang="ru-RU" sz="2000" b="1" dirty="0">
                <a:solidFill>
                  <a:srgbClr val="C00000"/>
                </a:solidFill>
                <a:latin typeface="Arial" panose="020B0604020202020204" pitchFamily="34" charset="0"/>
                <a:cs typeface="Arial" panose="020B0604020202020204" pitchFamily="34" charset="0"/>
              </a:rPr>
              <a:t> и СПМ РК</a:t>
            </a:r>
          </a:p>
          <a:p>
            <a:pPr algn="ctr">
              <a:lnSpc>
                <a:spcPct val="85000"/>
              </a:lnSpc>
            </a:pPr>
            <a:r>
              <a:rPr lang="ru-RU" sz="2000" dirty="0">
                <a:latin typeface="Arial" panose="020B0604020202020204" pitchFamily="34" charset="0"/>
                <a:cs typeface="Arial" panose="020B0604020202020204" pitchFamily="34" charset="0"/>
              </a:rPr>
              <a:t>От обсуждения интеграции перешли к цифровым технологиям управляемого развития. </a:t>
            </a:r>
          </a:p>
          <a:p>
            <a:pPr algn="ctr">
              <a:lnSpc>
                <a:spcPct val="85000"/>
              </a:lnSpc>
            </a:pPr>
            <a:r>
              <a:rPr lang="ru-RU" sz="2000" dirty="0">
                <a:latin typeface="Arial" panose="020B0604020202020204" pitchFamily="34" charset="0"/>
                <a:cs typeface="Arial" panose="020B0604020202020204" pitchFamily="34" charset="0"/>
              </a:rPr>
              <a:t>Управление развитием организаций МСБ и научными проектами можно сделать </a:t>
            </a:r>
          </a:p>
          <a:p>
            <a:pPr algn="ctr">
              <a:lnSpc>
                <a:spcPct val="85000"/>
              </a:lnSpc>
            </a:pPr>
            <a:r>
              <a:rPr lang="ru-RU" sz="2000" dirty="0">
                <a:latin typeface="Arial" panose="020B0604020202020204" pitchFamily="34" charset="0"/>
                <a:cs typeface="Arial" panose="020B0604020202020204" pitchFamily="34" charset="0"/>
              </a:rPr>
              <a:t>наблюдаемым, и стандартизированным</a:t>
            </a:r>
          </a:p>
          <a:p>
            <a:pPr algn="just">
              <a:lnSpc>
                <a:spcPct val="85000"/>
              </a:lnSpc>
            </a:pPr>
            <a:endParaRPr lang="ru-RU" sz="1600" dirty="0">
              <a:latin typeface="Arial" panose="020B0604020202020204" pitchFamily="34" charset="0"/>
              <a:cs typeface="Arial" panose="020B0604020202020204" pitchFamily="34" charset="0"/>
            </a:endParaRPr>
          </a:p>
          <a:p>
            <a:pPr algn="ctr">
              <a:lnSpc>
                <a:spcPct val="85000"/>
              </a:lnSpc>
            </a:pPr>
            <a:r>
              <a:rPr lang="ru-RU" sz="2000" b="1" dirty="0">
                <a:solidFill>
                  <a:srgbClr val="C00000"/>
                </a:solidFill>
                <a:latin typeface="Arial" panose="020B0604020202020204" pitchFamily="34" charset="0"/>
                <a:cs typeface="Arial" panose="020B0604020202020204" pitchFamily="34" charset="0"/>
              </a:rPr>
              <a:t>Научные школы</a:t>
            </a:r>
          </a:p>
          <a:p>
            <a:pPr algn="ctr">
              <a:lnSpc>
                <a:spcPct val="85000"/>
              </a:lnSpc>
            </a:pPr>
            <a:r>
              <a:rPr lang="ru-RU" sz="2000" dirty="0">
                <a:latin typeface="Arial" panose="020B0604020202020204" pitchFamily="34" charset="0"/>
                <a:cs typeface="Arial" panose="020B0604020202020204" pitchFamily="34" charset="0"/>
              </a:rPr>
              <a:t>Главная форма сохранения, воспроизводства знаний, кадров, идей, технологий</a:t>
            </a:r>
          </a:p>
          <a:p>
            <a:pPr algn="ctr">
              <a:lnSpc>
                <a:spcPct val="85000"/>
              </a:lnSpc>
            </a:pPr>
            <a:r>
              <a:rPr lang="ru-RU" sz="2000" dirty="0">
                <a:latin typeface="Arial" panose="020B0604020202020204" pitchFamily="34" charset="0"/>
                <a:cs typeface="Arial" panose="020B0604020202020204" pitchFamily="34" charset="0"/>
              </a:rPr>
              <a:t> и научной преемственности.</a:t>
            </a:r>
          </a:p>
          <a:p>
            <a:pPr algn="just">
              <a:lnSpc>
                <a:spcPct val="85000"/>
              </a:lnSpc>
            </a:pPr>
            <a:endParaRPr lang="ru-RU" sz="1600" dirty="0">
              <a:latin typeface="Arial" panose="020B0604020202020204" pitchFamily="34" charset="0"/>
              <a:cs typeface="Arial" panose="020B0604020202020204" pitchFamily="34" charset="0"/>
            </a:endParaRPr>
          </a:p>
          <a:p>
            <a:pPr algn="ctr">
              <a:lnSpc>
                <a:spcPct val="85000"/>
              </a:lnSpc>
            </a:pPr>
            <a:r>
              <a:rPr lang="ru-RU" sz="2000" b="1" dirty="0">
                <a:solidFill>
                  <a:srgbClr val="C00000"/>
                </a:solidFill>
                <a:latin typeface="Arial" panose="020B0604020202020204" pitchFamily="34" charset="0"/>
                <a:cs typeface="Arial" panose="020B0604020202020204" pitchFamily="34" charset="0"/>
              </a:rPr>
              <a:t>Проблема Казахстана</a:t>
            </a:r>
          </a:p>
          <a:p>
            <a:pPr algn="ctr">
              <a:lnSpc>
                <a:spcPct val="85000"/>
              </a:lnSpc>
            </a:pPr>
            <a:r>
              <a:rPr lang="ru-RU" sz="2000" dirty="0">
                <a:latin typeface="Arial" panose="020B0604020202020204" pitchFamily="34" charset="0"/>
                <a:cs typeface="Arial" panose="020B0604020202020204" pitchFamily="34" charset="0"/>
              </a:rPr>
              <a:t>Научные школы есть, но их системное развитие требует  внимания со стороны</a:t>
            </a:r>
          </a:p>
          <a:p>
            <a:pPr algn="ctr">
              <a:lnSpc>
                <a:spcPct val="85000"/>
              </a:lnSpc>
            </a:pPr>
            <a:r>
              <a:rPr lang="ru-RU" sz="2000" dirty="0">
                <a:latin typeface="Arial" panose="020B0604020202020204" pitchFamily="34" charset="0"/>
                <a:cs typeface="Arial" panose="020B0604020202020204" pitchFamily="34" charset="0"/>
              </a:rPr>
              <a:t>государства,  бизнеса и общества.</a:t>
            </a:r>
          </a:p>
          <a:p>
            <a:pPr algn="just">
              <a:lnSpc>
                <a:spcPct val="85000"/>
              </a:lnSpc>
            </a:pPr>
            <a:endParaRPr lang="ru-RU" sz="1600" dirty="0">
              <a:latin typeface="Arial" panose="020B0604020202020204" pitchFamily="34" charset="0"/>
              <a:cs typeface="Arial" panose="020B0604020202020204" pitchFamily="34" charset="0"/>
            </a:endParaRPr>
          </a:p>
          <a:p>
            <a:pPr algn="ctr">
              <a:lnSpc>
                <a:spcPct val="85000"/>
              </a:lnSpc>
            </a:pPr>
            <a:r>
              <a:rPr lang="ru-RU" sz="2000" b="1" dirty="0">
                <a:solidFill>
                  <a:srgbClr val="C00000"/>
                </a:solidFill>
                <a:latin typeface="Arial" panose="020B0604020202020204" pitchFamily="34" charset="0"/>
                <a:cs typeface="Arial" panose="020B0604020202020204" pitchFamily="34" charset="0"/>
              </a:rPr>
              <a:t>Тема Президиума</a:t>
            </a:r>
          </a:p>
          <a:p>
            <a:pPr algn="ctr">
              <a:lnSpc>
                <a:spcPct val="85000"/>
              </a:lnSpc>
            </a:pPr>
            <a:r>
              <a:rPr lang="ru-RU" sz="2000" dirty="0">
                <a:latin typeface="Arial" panose="020B0604020202020204" pitchFamily="34" charset="0"/>
                <a:cs typeface="Arial" panose="020B0604020202020204" pitchFamily="34" charset="0"/>
              </a:rPr>
              <a:t>Научные школы как объект управляемого развития Казахстана.</a:t>
            </a:r>
            <a:endParaRPr lang="ru-RU" sz="1600" dirty="0">
              <a:latin typeface="Arial" panose="020B0604020202020204" pitchFamily="34" charset="0"/>
              <a:cs typeface="Arial" panose="020B0604020202020204" pitchFamily="34" charset="0"/>
            </a:endParaRPr>
          </a:p>
        </p:txBody>
      </p:sp>
      <p:sp>
        <p:nvSpPr>
          <p:cNvPr id="5" name="Заголовок 3">
            <a:extLst>
              <a:ext uri="{FF2B5EF4-FFF2-40B4-BE49-F238E27FC236}">
                <a16:creationId xmlns:a16="http://schemas.microsoft.com/office/drawing/2014/main" id="{F794E99D-ED68-4816-8ED0-DC7F2EEEE9E9}"/>
              </a:ext>
            </a:extLst>
          </p:cNvPr>
          <p:cNvSpPr txBox="1">
            <a:spLocks/>
          </p:cNvSpPr>
          <p:nvPr/>
        </p:nvSpPr>
        <p:spPr>
          <a:xfrm>
            <a:off x="0" y="-75289"/>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sz="2800" dirty="0"/>
              <a:t> 1. Почему тема научных школ вошла в повестку Президиума</a:t>
            </a:r>
          </a:p>
        </p:txBody>
      </p:sp>
      <p:sp>
        <p:nvSpPr>
          <p:cNvPr id="2" name="Стрелка: вниз 1">
            <a:extLst>
              <a:ext uri="{FF2B5EF4-FFF2-40B4-BE49-F238E27FC236}">
                <a16:creationId xmlns:a16="http://schemas.microsoft.com/office/drawing/2014/main" id="{68249F05-3BF6-4597-8B45-5EC473E9F284}"/>
              </a:ext>
            </a:extLst>
          </p:cNvPr>
          <p:cNvSpPr/>
          <p:nvPr/>
        </p:nvSpPr>
        <p:spPr>
          <a:xfrm>
            <a:off x="5851000" y="1854376"/>
            <a:ext cx="489995" cy="30094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a:extLst>
              <a:ext uri="{FF2B5EF4-FFF2-40B4-BE49-F238E27FC236}">
                <a16:creationId xmlns:a16="http://schemas.microsoft.com/office/drawing/2014/main" id="{10D40BD5-07C2-4A5B-8098-0DB9E6997C9A}"/>
              </a:ext>
            </a:extLst>
          </p:cNvPr>
          <p:cNvSpPr/>
          <p:nvPr/>
        </p:nvSpPr>
        <p:spPr>
          <a:xfrm>
            <a:off x="5889568" y="2595838"/>
            <a:ext cx="489995" cy="30094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низ 10">
            <a:extLst>
              <a:ext uri="{FF2B5EF4-FFF2-40B4-BE49-F238E27FC236}">
                <a16:creationId xmlns:a16="http://schemas.microsoft.com/office/drawing/2014/main" id="{C11E4D2C-5F4A-4B84-B8BE-51DE28DAC2AC}"/>
              </a:ext>
            </a:extLst>
          </p:cNvPr>
          <p:cNvSpPr/>
          <p:nvPr/>
        </p:nvSpPr>
        <p:spPr>
          <a:xfrm>
            <a:off x="5839408" y="3831155"/>
            <a:ext cx="489995" cy="30094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Стрелка: вниз 11">
            <a:extLst>
              <a:ext uri="{FF2B5EF4-FFF2-40B4-BE49-F238E27FC236}">
                <a16:creationId xmlns:a16="http://schemas.microsoft.com/office/drawing/2014/main" id="{DFBE13AF-CEDE-4992-A3CC-E4CF1F1D8318}"/>
              </a:ext>
            </a:extLst>
          </p:cNvPr>
          <p:cNvSpPr/>
          <p:nvPr/>
        </p:nvSpPr>
        <p:spPr>
          <a:xfrm>
            <a:off x="5889567" y="4814260"/>
            <a:ext cx="489995" cy="30094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Стрелка: вниз 12">
            <a:extLst>
              <a:ext uri="{FF2B5EF4-FFF2-40B4-BE49-F238E27FC236}">
                <a16:creationId xmlns:a16="http://schemas.microsoft.com/office/drawing/2014/main" id="{357F56A0-1F5C-4DA8-BDBF-50826116E231}"/>
              </a:ext>
            </a:extLst>
          </p:cNvPr>
          <p:cNvSpPr/>
          <p:nvPr/>
        </p:nvSpPr>
        <p:spPr>
          <a:xfrm>
            <a:off x="5897263" y="5777005"/>
            <a:ext cx="489995" cy="30094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39768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0CC4EA8-25EB-4876-AD84-6241A7E7C94B}"/>
              </a:ext>
            </a:extLst>
          </p:cNvPr>
          <p:cNvSpPr txBox="1"/>
          <p:nvPr/>
        </p:nvSpPr>
        <p:spPr>
          <a:xfrm>
            <a:off x="184573" y="2077859"/>
            <a:ext cx="8761964" cy="1569660"/>
          </a:xfrm>
          <a:prstGeom prst="rect">
            <a:avLst/>
          </a:prstGeom>
          <a:noFill/>
        </p:spPr>
        <p:txBody>
          <a:bodyPr wrap="square" rtlCol="0">
            <a:spAutoFit/>
          </a:bodyPr>
          <a:lstStyle/>
          <a:p>
            <a:pPr algn="just"/>
            <a:endParaRPr lang="ru-RU" dirty="0">
              <a:latin typeface="Arial" panose="020B0604020202020204" pitchFamily="34" charset="0"/>
              <a:cs typeface="Arial" panose="020B0604020202020204" pitchFamily="34" charset="0"/>
            </a:endParaRPr>
          </a:p>
          <a:p>
            <a:pPr algn="just"/>
            <a:r>
              <a:rPr lang="ru-RU" sz="2400" b="1" dirty="0">
                <a:solidFill>
                  <a:srgbClr val="C00000"/>
                </a:solidFill>
                <a:latin typeface="Arial" panose="020B0604020202020204" pitchFamily="34" charset="0"/>
                <a:cs typeface="Arial" panose="020B0604020202020204" pitchFamily="34" charset="0"/>
              </a:rPr>
              <a:t>Конституция МАИН </a:t>
            </a:r>
          </a:p>
          <a:p>
            <a:pPr algn="just"/>
            <a:r>
              <a:rPr lang="ru-RU" dirty="0">
                <a:latin typeface="Arial" panose="020B0604020202020204" pitchFamily="34" charset="0"/>
                <a:cs typeface="Arial" panose="020B0604020202020204" pitchFamily="34" charset="0"/>
              </a:rPr>
              <a:t>В 2014 году МАИН приняла Конституцию, закрепляющую  ценностное основание сообщества, объединённого наукой, знаниями и ответственностью за Будущее.</a:t>
            </a:r>
          </a:p>
        </p:txBody>
      </p:sp>
      <p:sp>
        <p:nvSpPr>
          <p:cNvPr id="4" name="Заголовок 3">
            <a:extLst>
              <a:ext uri="{FF2B5EF4-FFF2-40B4-BE49-F238E27FC236}">
                <a16:creationId xmlns:a16="http://schemas.microsoft.com/office/drawing/2014/main" id="{7B98C568-C307-42EF-AB80-EB568BB08714}"/>
              </a:ext>
            </a:extLst>
          </p:cNvPr>
          <p:cNvSpPr txBox="1">
            <a:spLocks/>
          </p:cNvSpPr>
          <p:nvPr/>
        </p:nvSpPr>
        <p:spPr>
          <a:xfrm>
            <a:off x="0" y="0"/>
            <a:ext cx="12192000" cy="1325563"/>
          </a:xfrm>
          <a:prstGeom prst="rect">
            <a:avLst/>
          </a:prstGeom>
          <a:solidFill>
            <a:srgbClr val="009999"/>
          </a:solidFill>
        </p:spPr>
        <p:txBody>
          <a:bodyPr anchor="ctr"/>
          <a:lstStyle>
            <a:defPPr>
              <a:defRPr lang="ru-RU"/>
            </a:defPPr>
            <a:lvl1pPr>
              <a:lnSpc>
                <a:spcPts val="4042"/>
              </a:lnSpc>
              <a:spcBef>
                <a:spcPct val="0"/>
              </a:spcBef>
              <a:buNone/>
              <a:defRPr sz="4400" b="1">
                <a:solidFill>
                  <a:schemeClr val="bg1"/>
                </a:solidFill>
                <a:latin typeface="Arial" panose="020B0604020202020204" pitchFamily="34" charset="0"/>
                <a:ea typeface="Inter Bold" pitchFamily="34" charset="-122"/>
                <a:cs typeface="Arial" panose="020B0604020202020204" pitchFamily="34" charset="0"/>
              </a:defRPr>
            </a:lvl1pPr>
          </a:lstStyle>
          <a:p>
            <a:r>
              <a:rPr lang="ru-RU" sz="2800" dirty="0"/>
              <a:t> 1. Почему тема научных школ вошла в повестку Президиума</a:t>
            </a:r>
          </a:p>
        </p:txBody>
      </p:sp>
      <p:pic>
        <p:nvPicPr>
          <p:cNvPr id="3" name="Рисунок 2">
            <a:extLst>
              <a:ext uri="{FF2B5EF4-FFF2-40B4-BE49-F238E27FC236}">
                <a16:creationId xmlns:a16="http://schemas.microsoft.com/office/drawing/2014/main" id="{9DC64190-7459-48CB-AAA6-1AE1E9B5E54E}"/>
              </a:ext>
            </a:extLst>
          </p:cNvPr>
          <p:cNvPicPr>
            <a:picLocks noChangeAspect="1"/>
          </p:cNvPicPr>
          <p:nvPr/>
        </p:nvPicPr>
        <p:blipFill rotWithShape="1">
          <a:blip r:embed="rId2">
            <a:extLst>
              <a:ext uri="{28A0092B-C50C-407E-A947-70E740481C1C}">
                <a14:useLocalDpi xmlns:a14="http://schemas.microsoft.com/office/drawing/2010/main" val="0"/>
              </a:ext>
            </a:extLst>
          </a:blip>
          <a:srcRect l="14949"/>
          <a:stretch/>
        </p:blipFill>
        <p:spPr>
          <a:xfrm>
            <a:off x="9522736" y="1380312"/>
            <a:ext cx="2430151" cy="17217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Рисунок 5">
            <a:extLst>
              <a:ext uri="{FF2B5EF4-FFF2-40B4-BE49-F238E27FC236}">
                <a16:creationId xmlns:a16="http://schemas.microsoft.com/office/drawing/2014/main" id="{75033DB8-5717-4C37-81E3-485F1A9AD5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24177" y="3466178"/>
            <a:ext cx="2583250" cy="2026416"/>
          </a:xfrm>
          <a:prstGeom prst="rect">
            <a:avLst/>
          </a:prstGeom>
        </p:spPr>
      </p:pic>
      <p:sp>
        <p:nvSpPr>
          <p:cNvPr id="8" name="TextBox 7">
            <a:extLst>
              <a:ext uri="{FF2B5EF4-FFF2-40B4-BE49-F238E27FC236}">
                <a16:creationId xmlns:a16="http://schemas.microsoft.com/office/drawing/2014/main" id="{284617C1-EF89-4419-AF75-3DA68B9893AE}"/>
              </a:ext>
            </a:extLst>
          </p:cNvPr>
          <p:cNvSpPr txBox="1"/>
          <p:nvPr/>
        </p:nvSpPr>
        <p:spPr>
          <a:xfrm>
            <a:off x="153622" y="3571378"/>
            <a:ext cx="8596840" cy="2308324"/>
          </a:xfrm>
          <a:prstGeom prst="rect">
            <a:avLst/>
          </a:prstGeom>
          <a:noFill/>
        </p:spPr>
        <p:txBody>
          <a:bodyPr wrap="square" rtlCol="0">
            <a:spAutoFit/>
          </a:bodyPr>
          <a:lstStyle/>
          <a:p>
            <a:pPr algn="just"/>
            <a:r>
              <a:rPr lang="ru-RU" sz="2400" b="1" dirty="0">
                <a:solidFill>
                  <a:srgbClr val="C00000"/>
                </a:solidFill>
                <a:latin typeface="Arial" panose="020B0604020202020204" pitchFamily="34" charset="0"/>
                <a:cs typeface="Arial" panose="020B0604020202020204" pitchFamily="34" charset="0"/>
              </a:rPr>
              <a:t>Ключевые принципы Конституции МАИН:</a:t>
            </a:r>
            <a:endParaRPr lang="ru-RU" sz="2400" dirty="0">
              <a:solidFill>
                <a:srgbClr val="C00000"/>
              </a:solidFill>
              <a:latin typeface="Arial" panose="020B0604020202020204" pitchFamily="34" charset="0"/>
              <a:cs typeface="Arial" panose="020B0604020202020204" pitchFamily="34" charset="0"/>
            </a:endParaRPr>
          </a:p>
          <a:p>
            <a:pPr algn="just">
              <a:buFont typeface="Arial" panose="020B0604020202020204" pitchFamily="34" charset="0"/>
              <a:buChar char="•"/>
            </a:pPr>
            <a:r>
              <a:rPr lang="ru-RU" sz="2000" dirty="0">
                <a:latin typeface="Arial" panose="020B0604020202020204" pitchFamily="34" charset="0"/>
                <a:cs typeface="Arial" panose="020B0604020202020204" pitchFamily="34" charset="0"/>
              </a:rPr>
              <a:t>уважение к знанию и свободе творчества; </a:t>
            </a:r>
          </a:p>
          <a:p>
            <a:pPr algn="just">
              <a:buFont typeface="Arial" panose="020B0604020202020204" pitchFamily="34" charset="0"/>
              <a:buChar char="•"/>
            </a:pPr>
            <a:r>
              <a:rPr lang="ru-RU" sz="2000" dirty="0">
                <a:latin typeface="Arial" panose="020B0604020202020204" pitchFamily="34" charset="0"/>
                <a:cs typeface="Arial" panose="020B0604020202020204" pitchFamily="34" charset="0"/>
              </a:rPr>
              <a:t>общественное согласие как ресурс развития; </a:t>
            </a:r>
          </a:p>
          <a:p>
            <a:pPr algn="just">
              <a:buFont typeface="Arial" panose="020B0604020202020204" pitchFamily="34" charset="0"/>
              <a:buChar char="•"/>
            </a:pPr>
            <a:r>
              <a:rPr lang="ru-RU" sz="2000" dirty="0">
                <a:latin typeface="Arial" panose="020B0604020202020204" pitchFamily="34" charset="0"/>
                <a:cs typeface="Arial" panose="020B0604020202020204" pitchFamily="34" charset="0"/>
              </a:rPr>
              <a:t>гармонизация межэтнических и межконфессиональных отношений; </a:t>
            </a:r>
          </a:p>
          <a:p>
            <a:pPr algn="just">
              <a:buFont typeface="Arial" panose="020B0604020202020204" pitchFamily="34" charset="0"/>
              <a:buChar char="•"/>
            </a:pPr>
            <a:r>
              <a:rPr lang="ru-RU" sz="2000" dirty="0">
                <a:latin typeface="Arial" panose="020B0604020202020204" pitchFamily="34" charset="0"/>
                <a:cs typeface="Arial" panose="020B0604020202020204" pitchFamily="34" charset="0"/>
              </a:rPr>
              <a:t>международное сотрудничество; </a:t>
            </a:r>
          </a:p>
          <a:p>
            <a:pPr algn="just">
              <a:buFont typeface="Arial" panose="020B0604020202020204" pitchFamily="34" charset="0"/>
              <a:buChar char="•"/>
            </a:pPr>
            <a:r>
              <a:rPr lang="ru-RU" sz="2000" dirty="0">
                <a:latin typeface="Arial" panose="020B0604020202020204" pitchFamily="34" charset="0"/>
                <a:cs typeface="Arial" panose="020B0604020202020204" pitchFamily="34" charset="0"/>
              </a:rPr>
              <a:t>интеграция науки и практики; </a:t>
            </a:r>
          </a:p>
          <a:p>
            <a:pPr algn="just">
              <a:buFont typeface="Arial" panose="020B0604020202020204" pitchFamily="34" charset="0"/>
              <a:buChar char="•"/>
            </a:pPr>
            <a:r>
              <a:rPr lang="ru-RU" sz="2000" dirty="0">
                <a:latin typeface="Arial" panose="020B0604020202020204" pitchFamily="34" charset="0"/>
                <a:cs typeface="Arial" panose="020B0604020202020204" pitchFamily="34" charset="0"/>
              </a:rPr>
              <a:t>ответственность перед будущими поколениями. </a:t>
            </a:r>
          </a:p>
        </p:txBody>
      </p:sp>
      <p:sp>
        <p:nvSpPr>
          <p:cNvPr id="10" name="TextBox 9">
            <a:extLst>
              <a:ext uri="{FF2B5EF4-FFF2-40B4-BE49-F238E27FC236}">
                <a16:creationId xmlns:a16="http://schemas.microsoft.com/office/drawing/2014/main" id="{74BAC476-A321-4924-BA67-B1B467BD42C4}"/>
              </a:ext>
            </a:extLst>
          </p:cNvPr>
          <p:cNvSpPr txBox="1"/>
          <p:nvPr/>
        </p:nvSpPr>
        <p:spPr>
          <a:xfrm>
            <a:off x="153621" y="1385782"/>
            <a:ext cx="8596840" cy="1077218"/>
          </a:xfrm>
          <a:prstGeom prst="rect">
            <a:avLst/>
          </a:prstGeom>
          <a:noFill/>
        </p:spPr>
        <p:txBody>
          <a:bodyPr wrap="square" rtlCol="0">
            <a:spAutoFit/>
          </a:bodyPr>
          <a:lstStyle/>
          <a:p>
            <a:pPr algn="just"/>
            <a:r>
              <a:rPr lang="ru-RU" sz="2400" b="1" dirty="0">
                <a:solidFill>
                  <a:srgbClr val="C00000"/>
                </a:solidFill>
                <a:latin typeface="Arial" panose="020B0604020202020204" pitchFamily="34" charset="0"/>
                <a:cs typeface="Arial" panose="020B0604020202020204" pitchFamily="34" charset="0"/>
              </a:rPr>
              <a:t>Новая Конституция Республики Казахстан </a:t>
            </a:r>
            <a:r>
              <a:rPr lang="ru-RU" sz="2000" dirty="0">
                <a:latin typeface="Arial" panose="020B0604020202020204" pitchFamily="34" charset="0"/>
                <a:cs typeface="Arial" panose="020B0604020202020204" pitchFamily="34" charset="0"/>
              </a:rPr>
              <a:t>усиливает значение человеческого капитала, науки, инноваций, достоинства человека и устойчивого развития</a:t>
            </a:r>
            <a:r>
              <a:rPr lang="ru-RU" sz="2000" dirty="0"/>
              <a:t>.</a:t>
            </a:r>
            <a:endParaRPr lang="ru-RU" dirty="0"/>
          </a:p>
        </p:txBody>
      </p:sp>
      <p:sp>
        <p:nvSpPr>
          <p:cNvPr id="11" name="TextBox 10">
            <a:extLst>
              <a:ext uri="{FF2B5EF4-FFF2-40B4-BE49-F238E27FC236}">
                <a16:creationId xmlns:a16="http://schemas.microsoft.com/office/drawing/2014/main" id="{7FC614C8-3FDF-41DA-9AE0-098643D2855C}"/>
              </a:ext>
            </a:extLst>
          </p:cNvPr>
          <p:cNvSpPr txBox="1"/>
          <p:nvPr/>
        </p:nvSpPr>
        <p:spPr>
          <a:xfrm>
            <a:off x="153621" y="5788134"/>
            <a:ext cx="10969650" cy="769441"/>
          </a:xfrm>
          <a:prstGeom prst="rect">
            <a:avLst/>
          </a:prstGeom>
          <a:noFill/>
        </p:spPr>
        <p:txBody>
          <a:bodyPr wrap="square" rtlCol="0">
            <a:spAutoFit/>
          </a:bodyPr>
          <a:lstStyle/>
          <a:p>
            <a:pPr algn="just"/>
            <a:r>
              <a:rPr lang="ru-RU" sz="2400" b="1" dirty="0">
                <a:solidFill>
                  <a:srgbClr val="C00000"/>
                </a:solidFill>
                <a:latin typeface="Arial" panose="020B0604020202020204" pitchFamily="34" charset="0"/>
                <a:cs typeface="Arial" panose="020B0604020202020204" pitchFamily="34" charset="0"/>
              </a:rPr>
              <a:t>Что это означает?</a:t>
            </a:r>
          </a:p>
          <a:p>
            <a:pPr algn="just"/>
            <a:r>
              <a:rPr lang="ru-RU" sz="2000" dirty="0">
                <a:latin typeface="Arial" panose="020B0604020202020204" pitchFamily="34" charset="0"/>
                <a:cs typeface="Arial" panose="020B0604020202020204" pitchFamily="34" charset="0"/>
              </a:rPr>
              <a:t>То, что для МАИН было внутренним убеждением, становится курсом государства.</a:t>
            </a:r>
          </a:p>
        </p:txBody>
      </p:sp>
    </p:spTree>
    <p:extLst>
      <p:ext uri="{BB962C8B-B14F-4D97-AF65-F5344CB8AC3E}">
        <p14:creationId xmlns:p14="http://schemas.microsoft.com/office/powerpoint/2010/main" val="40547259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1">
            <a:extLst>
              <a:ext uri="{FF2B5EF4-FFF2-40B4-BE49-F238E27FC236}">
                <a16:creationId xmlns:a16="http://schemas.microsoft.com/office/drawing/2014/main" id="{2F342BF4-B5CB-4245-A861-462293003037}"/>
              </a:ext>
            </a:extLst>
          </p:cNvPr>
          <p:cNvSpPr txBox="1">
            <a:spLocks/>
          </p:cNvSpPr>
          <p:nvPr/>
        </p:nvSpPr>
        <p:spPr>
          <a:xfrm>
            <a:off x="5211933" y="6365968"/>
            <a:ext cx="545121" cy="365125"/>
          </a:xfrm>
          <a:prstGeom prst="rect">
            <a:avLst/>
          </a:prstGeom>
        </p:spPr>
        <p:txBody>
          <a:bodyPr vert="horz" lIns="60960" tIns="30480" rIns="60960" bIns="30480" rtlCol="0" anchor="ctr"/>
          <a:lstStyle>
            <a:defPPr>
              <a:defRPr lang="en-US"/>
            </a:defPPr>
            <a:lvl1pPr marL="0" algn="r" defTabSz="914400" rtl="0" eaLnBrk="1" latinLnBrk="0" hangingPunct="1">
              <a:defRPr sz="20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455">
              <a:defRPr/>
            </a:pPr>
            <a:fld id="{8DCB8E18-9C30-40C0-B9B0-C8A298BC5BA0}" type="slidenum">
              <a:rPr lang="ru-RU" sz="1800" b="1">
                <a:solidFill>
                  <a:prstClr val="black">
                    <a:tint val="75000"/>
                  </a:prstClr>
                </a:solidFill>
                <a:latin typeface="Calibri" panose="020F0502020204030204"/>
              </a:rPr>
              <a:pPr defTabSz="914455">
                <a:defRPr/>
              </a:pPr>
              <a:t>9</a:t>
            </a:fld>
            <a:endParaRPr lang="ru-RU" sz="1800" b="1" dirty="0">
              <a:solidFill>
                <a:prstClr val="black">
                  <a:tint val="75000"/>
                </a:prstClr>
              </a:solidFill>
              <a:latin typeface="Calibri" panose="020F0502020204030204"/>
            </a:endParaRPr>
          </a:p>
        </p:txBody>
      </p:sp>
      <p:sp>
        <p:nvSpPr>
          <p:cNvPr id="9" name="Заголовок 3">
            <a:extLst>
              <a:ext uri="{FF2B5EF4-FFF2-40B4-BE49-F238E27FC236}">
                <a16:creationId xmlns:a16="http://schemas.microsoft.com/office/drawing/2014/main" id="{B18B6119-1887-45D3-813F-852615F6F688}"/>
              </a:ext>
            </a:extLst>
          </p:cNvPr>
          <p:cNvSpPr txBox="1">
            <a:spLocks/>
          </p:cNvSpPr>
          <p:nvPr/>
        </p:nvSpPr>
        <p:spPr>
          <a:xfrm>
            <a:off x="347241" y="2303362"/>
            <a:ext cx="11516809" cy="2673751"/>
          </a:xfrm>
          <a:prstGeom prst="rect">
            <a:avLst/>
          </a:prstGeom>
          <a:solidFill>
            <a:srgbClr val="009999"/>
          </a:solidFill>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solidFill>
                  <a:schemeClr val="bg1"/>
                </a:solidFill>
                <a:latin typeface="Arial" panose="020B0604020202020204" pitchFamily="34" charset="0"/>
                <a:cs typeface="Arial" panose="020B0604020202020204" pitchFamily="34" charset="0"/>
              </a:rPr>
              <a:t>2. Научные школы Казахстана: </a:t>
            </a:r>
          </a:p>
          <a:p>
            <a:pPr algn="ctr"/>
            <a:r>
              <a:rPr lang="ru-RU" sz="4000" b="1" dirty="0">
                <a:solidFill>
                  <a:schemeClr val="bg1"/>
                </a:solidFill>
                <a:latin typeface="Arial" panose="020B0604020202020204" pitchFamily="34" charset="0"/>
                <a:cs typeface="Arial" panose="020B0604020202020204" pitchFamily="34" charset="0"/>
              </a:rPr>
              <a:t>потенциал и проблемы формирования</a:t>
            </a:r>
          </a:p>
          <a:p>
            <a:pPr algn="ctr"/>
            <a:endParaRPr lang="ru-RU" sz="4000" b="1" dirty="0">
              <a:solidFill>
                <a:schemeClr val="bg1"/>
              </a:solidFill>
              <a:latin typeface="Arial" panose="020B0604020202020204" pitchFamily="34" charset="0"/>
              <a:cs typeface="Arial" panose="020B0604020202020204" pitchFamily="34" charset="0"/>
            </a:endParaRPr>
          </a:p>
        </p:txBody>
      </p:sp>
      <p:pic>
        <p:nvPicPr>
          <p:cNvPr id="10" name="Рисунок 9">
            <a:extLst>
              <a:ext uri="{FF2B5EF4-FFF2-40B4-BE49-F238E27FC236}">
                <a16:creationId xmlns:a16="http://schemas.microsoft.com/office/drawing/2014/main" id="{BD32E024-CF6A-4060-B18F-3F7823D756F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6573" y="468028"/>
            <a:ext cx="1886173" cy="793613"/>
          </a:xfrm>
          <a:prstGeom prst="rect">
            <a:avLst/>
          </a:prstGeom>
        </p:spPr>
      </p:pic>
      <p:pic>
        <p:nvPicPr>
          <p:cNvPr id="11" name="Рисунок 10">
            <a:extLst>
              <a:ext uri="{FF2B5EF4-FFF2-40B4-BE49-F238E27FC236}">
                <a16:creationId xmlns:a16="http://schemas.microsoft.com/office/drawing/2014/main" id="{C7F39E02-134C-48CE-873D-7FE32B4EB7C5}"/>
              </a:ext>
            </a:extLst>
          </p:cNvPr>
          <p:cNvPicPr>
            <a:picLocks noChangeAspect="1"/>
          </p:cNvPicPr>
          <p:nvPr/>
        </p:nvPicPr>
        <p:blipFill rotWithShape="1">
          <a:blip r:embed="rId3">
            <a:extLst>
              <a:ext uri="{28A0092B-C50C-407E-A947-70E740481C1C}">
                <a14:useLocalDpi xmlns:a14="http://schemas.microsoft.com/office/drawing/2010/main" val="0"/>
              </a:ext>
            </a:extLst>
          </a:blip>
          <a:srcRect l="13103" t="13846" r="9836" b="19288"/>
          <a:stretch/>
        </p:blipFill>
        <p:spPr>
          <a:xfrm>
            <a:off x="347241" y="146114"/>
            <a:ext cx="1711232" cy="1462767"/>
          </a:xfrm>
          <a:prstGeom prst="rect">
            <a:avLst/>
          </a:prstGeom>
        </p:spPr>
      </p:pic>
      <p:pic>
        <p:nvPicPr>
          <p:cNvPr id="12" name="Рисунок 11">
            <a:extLst>
              <a:ext uri="{FF2B5EF4-FFF2-40B4-BE49-F238E27FC236}">
                <a16:creationId xmlns:a16="http://schemas.microsoft.com/office/drawing/2014/main" id="{3FD5698A-0760-4E14-82B6-6C463BB5E4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8141" y="430025"/>
            <a:ext cx="2408162" cy="968964"/>
          </a:xfrm>
          <a:prstGeom prst="rect">
            <a:avLst/>
          </a:prstGeom>
        </p:spPr>
      </p:pic>
    </p:spTree>
    <p:extLst>
      <p:ext uri="{BB962C8B-B14F-4D97-AF65-F5344CB8AC3E}">
        <p14:creationId xmlns:p14="http://schemas.microsoft.com/office/powerpoint/2010/main" val="3983558451"/>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2868</TotalTime>
  <Words>2626</Words>
  <Application>Microsoft Office PowerPoint</Application>
  <PresentationFormat>Широкоэкранный</PresentationFormat>
  <Paragraphs>305</Paragraphs>
  <Slides>30</Slides>
  <Notes>2</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30</vt:i4>
      </vt:variant>
    </vt:vector>
  </HeadingPairs>
  <TitlesOfParts>
    <vt:vector size="37" baseType="lpstr">
      <vt:lpstr>Yu Gothic UI</vt:lpstr>
      <vt:lpstr>Arial</vt:lpstr>
      <vt:lpstr>Calibri</vt:lpstr>
      <vt:lpstr>Calibri Light</vt:lpstr>
      <vt:lpstr>Wingdings</vt:lpstr>
      <vt:lpstr>Zilla Slab</vt:lpstr>
      <vt:lpstr>Тема Office</vt:lpstr>
      <vt:lpstr>Научные школы  как триггер устойчивого развития науки, образования, экономики и общества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Экосистема взаимодействия науки, образования и бизнеса 1/5</vt:lpstr>
      <vt:lpstr>Экосистема взаимодействия науки, образования и бизнеса 1/5</vt:lpstr>
      <vt:lpstr>Экосистема взаимодействия науки, образования и бизнеса 1/5</vt:lpstr>
      <vt:lpstr>СПАСИБО ЗА ВНИМАНИЕ!  +7 727 3470035 info@academy.kz academy.kz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Шаблон презентации</dc:title>
  <dc:creator>User</dc:creator>
  <cp:lastModifiedBy>Aleksey Tsekhovoy</cp:lastModifiedBy>
  <cp:revision>181</cp:revision>
  <cp:lastPrinted>2026-04-27T12:04:09Z</cp:lastPrinted>
  <dcterms:created xsi:type="dcterms:W3CDTF">2025-03-26T05:50:16Z</dcterms:created>
  <dcterms:modified xsi:type="dcterms:W3CDTF">2026-04-29T09:03:44Z</dcterms:modified>
</cp:coreProperties>
</file>